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60" r:id="rId3"/>
    <p:sldId id="261" r:id="rId4"/>
    <p:sldId id="257" r:id="rId5"/>
    <p:sldId id="275" r:id="rId6"/>
    <p:sldId id="277" r:id="rId7"/>
    <p:sldId id="278" r:id="rId8"/>
    <p:sldId id="272" r:id="rId9"/>
    <p:sldId id="264" r:id="rId10"/>
    <p:sldId id="273" r:id="rId11"/>
    <p:sldId id="274" r:id="rId1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51"/>
    <p:restoredTop sz="94715"/>
  </p:normalViewPr>
  <p:slideViewPr>
    <p:cSldViewPr snapToGrid="0">
      <p:cViewPr varScale="1">
        <p:scale>
          <a:sx n="139" d="100"/>
          <a:sy n="139" d="100"/>
        </p:scale>
        <p:origin x="928" y="1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AA1E95-7660-4BC6-8A1B-304F0863A31B}" type="datetimeFigureOut">
              <a:rPr lang="de-CH" smtClean="0"/>
              <a:t>16.03.23</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C28D7B-9F52-427D-BDFE-C21197FB5EB0}" type="slidenum">
              <a:rPr lang="de-CH" smtClean="0"/>
              <a:t>‹Nr.›</a:t>
            </a:fld>
            <a:endParaRPr lang="de-CH"/>
          </a:p>
        </p:txBody>
      </p:sp>
    </p:spTree>
    <p:extLst>
      <p:ext uri="{BB962C8B-B14F-4D97-AF65-F5344CB8AC3E}">
        <p14:creationId xmlns:p14="http://schemas.microsoft.com/office/powerpoint/2010/main" val="3017284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A7C28D7B-9F52-427D-BDFE-C21197FB5EB0}" type="slidenum">
              <a:rPr lang="de-CH" smtClean="0"/>
              <a:t>7</a:t>
            </a:fld>
            <a:endParaRPr lang="de-CH"/>
          </a:p>
        </p:txBody>
      </p:sp>
    </p:spTree>
    <p:extLst>
      <p:ext uri="{BB962C8B-B14F-4D97-AF65-F5344CB8AC3E}">
        <p14:creationId xmlns:p14="http://schemas.microsoft.com/office/powerpoint/2010/main" val="1698687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A7C28D7B-9F52-427D-BDFE-C21197FB5EB0}" type="slidenum">
              <a:rPr lang="de-CH" smtClean="0"/>
              <a:t>9</a:t>
            </a:fld>
            <a:endParaRPr lang="de-CH"/>
          </a:p>
        </p:txBody>
      </p:sp>
    </p:spTree>
    <p:extLst>
      <p:ext uri="{BB962C8B-B14F-4D97-AF65-F5344CB8AC3E}">
        <p14:creationId xmlns:p14="http://schemas.microsoft.com/office/powerpoint/2010/main" val="3554113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BD3AE4-7CE5-FB37-3A45-34AE8124F9D4}"/>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CH"/>
          </a:p>
        </p:txBody>
      </p:sp>
      <p:sp>
        <p:nvSpPr>
          <p:cNvPr id="3" name="Untertitel 2">
            <a:extLst>
              <a:ext uri="{FF2B5EF4-FFF2-40B4-BE49-F238E27FC236}">
                <a16:creationId xmlns:a16="http://schemas.microsoft.com/office/drawing/2014/main" id="{0080D44F-758F-72EE-BB82-6C93112450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sp>
        <p:nvSpPr>
          <p:cNvPr id="4" name="Datumsplatzhalter 3">
            <a:extLst>
              <a:ext uri="{FF2B5EF4-FFF2-40B4-BE49-F238E27FC236}">
                <a16:creationId xmlns:a16="http://schemas.microsoft.com/office/drawing/2014/main" id="{43E9F138-A430-5303-E4A3-E90EB07436B3}"/>
              </a:ext>
            </a:extLst>
          </p:cNvPr>
          <p:cNvSpPr>
            <a:spLocks noGrp="1"/>
          </p:cNvSpPr>
          <p:nvPr>
            <p:ph type="dt" sz="half" idx="10"/>
          </p:nvPr>
        </p:nvSpPr>
        <p:spPr/>
        <p:txBody>
          <a:bodyPr/>
          <a:lstStyle/>
          <a:p>
            <a:fld id="{563DA8EC-4D3E-4714-A1F9-4F66ED3B3DF8}" type="datetimeFigureOut">
              <a:rPr lang="de-CH" smtClean="0"/>
              <a:t>16.03.23</a:t>
            </a:fld>
            <a:endParaRPr lang="de-CH"/>
          </a:p>
        </p:txBody>
      </p:sp>
      <p:sp>
        <p:nvSpPr>
          <p:cNvPr id="5" name="Fußzeilenplatzhalter 4">
            <a:extLst>
              <a:ext uri="{FF2B5EF4-FFF2-40B4-BE49-F238E27FC236}">
                <a16:creationId xmlns:a16="http://schemas.microsoft.com/office/drawing/2014/main" id="{88F6A116-2DA8-CD16-6A39-6694B2C29B68}"/>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497C2589-B5C9-ABA8-ACAF-F7807F968881}"/>
              </a:ext>
            </a:extLst>
          </p:cNvPr>
          <p:cNvSpPr>
            <a:spLocks noGrp="1"/>
          </p:cNvSpPr>
          <p:nvPr>
            <p:ph type="sldNum" sz="quarter" idx="12"/>
          </p:nvPr>
        </p:nvSpPr>
        <p:spPr/>
        <p:txBody>
          <a:bodyPr/>
          <a:lstStyle/>
          <a:p>
            <a:fld id="{C890979F-1EE0-4670-BD40-3F824F3FDC7B}" type="slidenum">
              <a:rPr lang="de-CH" smtClean="0"/>
              <a:t>‹Nr.›</a:t>
            </a:fld>
            <a:endParaRPr lang="de-CH"/>
          </a:p>
        </p:txBody>
      </p:sp>
    </p:spTree>
    <p:extLst>
      <p:ext uri="{BB962C8B-B14F-4D97-AF65-F5344CB8AC3E}">
        <p14:creationId xmlns:p14="http://schemas.microsoft.com/office/powerpoint/2010/main" val="42492899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D30E8A-3597-A201-18AE-C69ED978FE34}"/>
              </a:ext>
            </a:extLst>
          </p:cNvPr>
          <p:cNvSpPr>
            <a:spLocks noGrp="1"/>
          </p:cNvSpPr>
          <p:nvPr>
            <p:ph type="title"/>
          </p:nvPr>
        </p:nvSpPr>
        <p:spPr/>
        <p:txBody>
          <a:bodyPr/>
          <a:lstStyle/>
          <a:p>
            <a:r>
              <a:rPr lang="de-DE"/>
              <a:t>Mastertitelformat bearbeiten</a:t>
            </a:r>
            <a:endParaRPr lang="de-CH"/>
          </a:p>
        </p:txBody>
      </p:sp>
      <p:sp>
        <p:nvSpPr>
          <p:cNvPr id="3" name="Vertikaler Textplatzhalter 2">
            <a:extLst>
              <a:ext uri="{FF2B5EF4-FFF2-40B4-BE49-F238E27FC236}">
                <a16:creationId xmlns:a16="http://schemas.microsoft.com/office/drawing/2014/main" id="{F4B8FB6D-EBBB-8FBE-99D6-F6751D307DD3}"/>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E120B76E-9017-9B30-0C77-5EA0E7E07EF8}"/>
              </a:ext>
            </a:extLst>
          </p:cNvPr>
          <p:cNvSpPr>
            <a:spLocks noGrp="1"/>
          </p:cNvSpPr>
          <p:nvPr>
            <p:ph type="dt" sz="half" idx="10"/>
          </p:nvPr>
        </p:nvSpPr>
        <p:spPr/>
        <p:txBody>
          <a:bodyPr/>
          <a:lstStyle/>
          <a:p>
            <a:fld id="{563DA8EC-4D3E-4714-A1F9-4F66ED3B3DF8}" type="datetimeFigureOut">
              <a:rPr lang="de-CH" smtClean="0"/>
              <a:t>16.03.23</a:t>
            </a:fld>
            <a:endParaRPr lang="de-CH"/>
          </a:p>
        </p:txBody>
      </p:sp>
      <p:sp>
        <p:nvSpPr>
          <p:cNvPr id="5" name="Fußzeilenplatzhalter 4">
            <a:extLst>
              <a:ext uri="{FF2B5EF4-FFF2-40B4-BE49-F238E27FC236}">
                <a16:creationId xmlns:a16="http://schemas.microsoft.com/office/drawing/2014/main" id="{C9198264-5153-B00D-FD41-E5D369517D90}"/>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AFFEFECB-1327-65A1-18A8-5411258898AC}"/>
              </a:ext>
            </a:extLst>
          </p:cNvPr>
          <p:cNvSpPr>
            <a:spLocks noGrp="1"/>
          </p:cNvSpPr>
          <p:nvPr>
            <p:ph type="sldNum" sz="quarter" idx="12"/>
          </p:nvPr>
        </p:nvSpPr>
        <p:spPr/>
        <p:txBody>
          <a:bodyPr/>
          <a:lstStyle/>
          <a:p>
            <a:fld id="{C890979F-1EE0-4670-BD40-3F824F3FDC7B}" type="slidenum">
              <a:rPr lang="de-CH" smtClean="0"/>
              <a:t>‹Nr.›</a:t>
            </a:fld>
            <a:endParaRPr lang="de-CH"/>
          </a:p>
        </p:txBody>
      </p:sp>
    </p:spTree>
    <p:extLst>
      <p:ext uri="{BB962C8B-B14F-4D97-AF65-F5344CB8AC3E}">
        <p14:creationId xmlns:p14="http://schemas.microsoft.com/office/powerpoint/2010/main" val="3901517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F2817DDB-ABB5-0FD8-701D-00FFB9613349}"/>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CH"/>
          </a:p>
        </p:txBody>
      </p:sp>
      <p:sp>
        <p:nvSpPr>
          <p:cNvPr id="3" name="Vertikaler Textplatzhalter 2">
            <a:extLst>
              <a:ext uri="{FF2B5EF4-FFF2-40B4-BE49-F238E27FC236}">
                <a16:creationId xmlns:a16="http://schemas.microsoft.com/office/drawing/2014/main" id="{29A43708-0777-47E8-C7E8-3DA9C4934C86}"/>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530D6D15-94DA-1D10-DB62-85E6AC07D56D}"/>
              </a:ext>
            </a:extLst>
          </p:cNvPr>
          <p:cNvSpPr>
            <a:spLocks noGrp="1"/>
          </p:cNvSpPr>
          <p:nvPr>
            <p:ph type="dt" sz="half" idx="10"/>
          </p:nvPr>
        </p:nvSpPr>
        <p:spPr/>
        <p:txBody>
          <a:bodyPr/>
          <a:lstStyle/>
          <a:p>
            <a:fld id="{563DA8EC-4D3E-4714-A1F9-4F66ED3B3DF8}" type="datetimeFigureOut">
              <a:rPr lang="de-CH" smtClean="0"/>
              <a:t>16.03.23</a:t>
            </a:fld>
            <a:endParaRPr lang="de-CH"/>
          </a:p>
        </p:txBody>
      </p:sp>
      <p:sp>
        <p:nvSpPr>
          <p:cNvPr id="5" name="Fußzeilenplatzhalter 4">
            <a:extLst>
              <a:ext uri="{FF2B5EF4-FFF2-40B4-BE49-F238E27FC236}">
                <a16:creationId xmlns:a16="http://schemas.microsoft.com/office/drawing/2014/main" id="{32F4FAB8-F916-A72D-181F-7D8E432C7802}"/>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018D8B5B-CD8E-4E42-326F-5047123C7498}"/>
              </a:ext>
            </a:extLst>
          </p:cNvPr>
          <p:cNvSpPr>
            <a:spLocks noGrp="1"/>
          </p:cNvSpPr>
          <p:nvPr>
            <p:ph type="sldNum" sz="quarter" idx="12"/>
          </p:nvPr>
        </p:nvSpPr>
        <p:spPr/>
        <p:txBody>
          <a:bodyPr/>
          <a:lstStyle/>
          <a:p>
            <a:fld id="{C890979F-1EE0-4670-BD40-3F824F3FDC7B}" type="slidenum">
              <a:rPr lang="de-CH" smtClean="0"/>
              <a:t>‹Nr.›</a:t>
            </a:fld>
            <a:endParaRPr lang="de-CH"/>
          </a:p>
        </p:txBody>
      </p:sp>
    </p:spTree>
    <p:extLst>
      <p:ext uri="{BB962C8B-B14F-4D97-AF65-F5344CB8AC3E}">
        <p14:creationId xmlns:p14="http://schemas.microsoft.com/office/powerpoint/2010/main" val="3986432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283BB5-20EC-94AA-C540-4F6F73C0AB21}"/>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42AB8346-A368-3721-5632-7473BC0EF9E8}"/>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C2E75F7B-D35A-112C-1EB5-1C9B60CCA4BE}"/>
              </a:ext>
            </a:extLst>
          </p:cNvPr>
          <p:cNvSpPr>
            <a:spLocks noGrp="1"/>
          </p:cNvSpPr>
          <p:nvPr>
            <p:ph type="dt" sz="half" idx="10"/>
          </p:nvPr>
        </p:nvSpPr>
        <p:spPr/>
        <p:txBody>
          <a:bodyPr/>
          <a:lstStyle/>
          <a:p>
            <a:fld id="{563DA8EC-4D3E-4714-A1F9-4F66ED3B3DF8}" type="datetimeFigureOut">
              <a:rPr lang="de-CH" smtClean="0"/>
              <a:t>16.03.23</a:t>
            </a:fld>
            <a:endParaRPr lang="de-CH"/>
          </a:p>
        </p:txBody>
      </p:sp>
      <p:sp>
        <p:nvSpPr>
          <p:cNvPr id="5" name="Fußzeilenplatzhalter 4">
            <a:extLst>
              <a:ext uri="{FF2B5EF4-FFF2-40B4-BE49-F238E27FC236}">
                <a16:creationId xmlns:a16="http://schemas.microsoft.com/office/drawing/2014/main" id="{7418CA32-C757-55F6-67A3-9FAB0BBC1D92}"/>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40CB6A31-AF99-1BB8-8D22-B74B61805B01}"/>
              </a:ext>
            </a:extLst>
          </p:cNvPr>
          <p:cNvSpPr>
            <a:spLocks noGrp="1"/>
          </p:cNvSpPr>
          <p:nvPr>
            <p:ph type="sldNum" sz="quarter" idx="12"/>
          </p:nvPr>
        </p:nvSpPr>
        <p:spPr/>
        <p:txBody>
          <a:bodyPr/>
          <a:lstStyle/>
          <a:p>
            <a:fld id="{C890979F-1EE0-4670-BD40-3F824F3FDC7B}" type="slidenum">
              <a:rPr lang="de-CH" smtClean="0"/>
              <a:t>‹Nr.›</a:t>
            </a:fld>
            <a:endParaRPr lang="de-CH"/>
          </a:p>
        </p:txBody>
      </p:sp>
    </p:spTree>
    <p:extLst>
      <p:ext uri="{BB962C8B-B14F-4D97-AF65-F5344CB8AC3E}">
        <p14:creationId xmlns:p14="http://schemas.microsoft.com/office/powerpoint/2010/main" val="2624287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921C2E-9290-861E-6011-0F980D0F36C4}"/>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de-CH"/>
          </a:p>
        </p:txBody>
      </p:sp>
      <p:sp>
        <p:nvSpPr>
          <p:cNvPr id="3" name="Textplatzhalter 2">
            <a:extLst>
              <a:ext uri="{FF2B5EF4-FFF2-40B4-BE49-F238E27FC236}">
                <a16:creationId xmlns:a16="http://schemas.microsoft.com/office/drawing/2014/main" id="{B2EDE084-C680-ABB3-13CF-E7E7D89D33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1CBF6040-ED37-1BBB-1EA7-01F6E98E2C4D}"/>
              </a:ext>
            </a:extLst>
          </p:cNvPr>
          <p:cNvSpPr>
            <a:spLocks noGrp="1"/>
          </p:cNvSpPr>
          <p:nvPr>
            <p:ph type="dt" sz="half" idx="10"/>
          </p:nvPr>
        </p:nvSpPr>
        <p:spPr/>
        <p:txBody>
          <a:bodyPr/>
          <a:lstStyle/>
          <a:p>
            <a:fld id="{563DA8EC-4D3E-4714-A1F9-4F66ED3B3DF8}" type="datetimeFigureOut">
              <a:rPr lang="de-CH" smtClean="0"/>
              <a:t>16.03.23</a:t>
            </a:fld>
            <a:endParaRPr lang="de-CH"/>
          </a:p>
        </p:txBody>
      </p:sp>
      <p:sp>
        <p:nvSpPr>
          <p:cNvPr id="5" name="Fußzeilenplatzhalter 4">
            <a:extLst>
              <a:ext uri="{FF2B5EF4-FFF2-40B4-BE49-F238E27FC236}">
                <a16:creationId xmlns:a16="http://schemas.microsoft.com/office/drawing/2014/main" id="{44F334FD-EBCF-0687-0C77-087170F9CF2A}"/>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57454D6A-BA5A-3051-F5BF-12F2A77BCF5E}"/>
              </a:ext>
            </a:extLst>
          </p:cNvPr>
          <p:cNvSpPr>
            <a:spLocks noGrp="1"/>
          </p:cNvSpPr>
          <p:nvPr>
            <p:ph type="sldNum" sz="quarter" idx="12"/>
          </p:nvPr>
        </p:nvSpPr>
        <p:spPr/>
        <p:txBody>
          <a:bodyPr/>
          <a:lstStyle/>
          <a:p>
            <a:fld id="{C890979F-1EE0-4670-BD40-3F824F3FDC7B}" type="slidenum">
              <a:rPr lang="de-CH" smtClean="0"/>
              <a:t>‹Nr.›</a:t>
            </a:fld>
            <a:endParaRPr lang="de-CH"/>
          </a:p>
        </p:txBody>
      </p:sp>
    </p:spTree>
    <p:extLst>
      <p:ext uri="{BB962C8B-B14F-4D97-AF65-F5344CB8AC3E}">
        <p14:creationId xmlns:p14="http://schemas.microsoft.com/office/powerpoint/2010/main" val="3079988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89ECC6-8D35-9A0C-7172-0EAE0B82DD15}"/>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A27D4B1F-74C0-CE83-6068-8A6DD6DF568F}"/>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a:extLst>
              <a:ext uri="{FF2B5EF4-FFF2-40B4-BE49-F238E27FC236}">
                <a16:creationId xmlns:a16="http://schemas.microsoft.com/office/drawing/2014/main" id="{77454762-D8B8-02C8-7998-94F456E4D9F6}"/>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a:extLst>
              <a:ext uri="{FF2B5EF4-FFF2-40B4-BE49-F238E27FC236}">
                <a16:creationId xmlns:a16="http://schemas.microsoft.com/office/drawing/2014/main" id="{C2F1F865-281A-57B5-07E6-EFFB13EF2FA2}"/>
              </a:ext>
            </a:extLst>
          </p:cNvPr>
          <p:cNvSpPr>
            <a:spLocks noGrp="1"/>
          </p:cNvSpPr>
          <p:nvPr>
            <p:ph type="dt" sz="half" idx="10"/>
          </p:nvPr>
        </p:nvSpPr>
        <p:spPr/>
        <p:txBody>
          <a:bodyPr/>
          <a:lstStyle/>
          <a:p>
            <a:fld id="{563DA8EC-4D3E-4714-A1F9-4F66ED3B3DF8}" type="datetimeFigureOut">
              <a:rPr lang="de-CH" smtClean="0"/>
              <a:t>16.03.23</a:t>
            </a:fld>
            <a:endParaRPr lang="de-CH"/>
          </a:p>
        </p:txBody>
      </p:sp>
      <p:sp>
        <p:nvSpPr>
          <p:cNvPr id="6" name="Fußzeilenplatzhalter 5">
            <a:extLst>
              <a:ext uri="{FF2B5EF4-FFF2-40B4-BE49-F238E27FC236}">
                <a16:creationId xmlns:a16="http://schemas.microsoft.com/office/drawing/2014/main" id="{066F434A-F3AF-034A-1723-B2032F8BD676}"/>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C1B49476-2C7D-6E5C-6FB0-052FFB10C24C}"/>
              </a:ext>
            </a:extLst>
          </p:cNvPr>
          <p:cNvSpPr>
            <a:spLocks noGrp="1"/>
          </p:cNvSpPr>
          <p:nvPr>
            <p:ph type="sldNum" sz="quarter" idx="12"/>
          </p:nvPr>
        </p:nvSpPr>
        <p:spPr/>
        <p:txBody>
          <a:bodyPr/>
          <a:lstStyle/>
          <a:p>
            <a:fld id="{C890979F-1EE0-4670-BD40-3F824F3FDC7B}" type="slidenum">
              <a:rPr lang="de-CH" smtClean="0"/>
              <a:t>‹Nr.›</a:t>
            </a:fld>
            <a:endParaRPr lang="de-CH"/>
          </a:p>
        </p:txBody>
      </p:sp>
    </p:spTree>
    <p:extLst>
      <p:ext uri="{BB962C8B-B14F-4D97-AF65-F5344CB8AC3E}">
        <p14:creationId xmlns:p14="http://schemas.microsoft.com/office/powerpoint/2010/main" val="2806721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C9FFC7-3709-65DB-DEB8-B28AA2E076D8}"/>
              </a:ext>
            </a:extLst>
          </p:cNvPr>
          <p:cNvSpPr>
            <a:spLocks noGrp="1"/>
          </p:cNvSpPr>
          <p:nvPr>
            <p:ph type="title"/>
          </p:nvPr>
        </p:nvSpPr>
        <p:spPr>
          <a:xfrm>
            <a:off x="839788" y="365125"/>
            <a:ext cx="10515600" cy="1325563"/>
          </a:xfrm>
        </p:spPr>
        <p:txBody>
          <a:bodyPr/>
          <a:lstStyle/>
          <a:p>
            <a:r>
              <a:rPr lang="de-DE"/>
              <a:t>Mastertitelformat bearbeiten</a:t>
            </a:r>
            <a:endParaRPr lang="de-CH"/>
          </a:p>
        </p:txBody>
      </p:sp>
      <p:sp>
        <p:nvSpPr>
          <p:cNvPr id="3" name="Textplatzhalter 2">
            <a:extLst>
              <a:ext uri="{FF2B5EF4-FFF2-40B4-BE49-F238E27FC236}">
                <a16:creationId xmlns:a16="http://schemas.microsoft.com/office/drawing/2014/main" id="{2F72B4F3-43AA-5441-9D76-5AC168D227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8C3C293B-E432-5568-472E-62AC5E43FA96}"/>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a:extLst>
              <a:ext uri="{FF2B5EF4-FFF2-40B4-BE49-F238E27FC236}">
                <a16:creationId xmlns:a16="http://schemas.microsoft.com/office/drawing/2014/main" id="{A48990E6-31A3-BE7B-A6B2-2326D802DE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AFF2CDBA-15A6-9701-DC43-22CA8FFF2D35}"/>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a:extLst>
              <a:ext uri="{FF2B5EF4-FFF2-40B4-BE49-F238E27FC236}">
                <a16:creationId xmlns:a16="http://schemas.microsoft.com/office/drawing/2014/main" id="{5A2AE035-ED0D-C752-D511-E7C65F6FD804}"/>
              </a:ext>
            </a:extLst>
          </p:cNvPr>
          <p:cNvSpPr>
            <a:spLocks noGrp="1"/>
          </p:cNvSpPr>
          <p:nvPr>
            <p:ph type="dt" sz="half" idx="10"/>
          </p:nvPr>
        </p:nvSpPr>
        <p:spPr/>
        <p:txBody>
          <a:bodyPr/>
          <a:lstStyle/>
          <a:p>
            <a:fld id="{563DA8EC-4D3E-4714-A1F9-4F66ED3B3DF8}" type="datetimeFigureOut">
              <a:rPr lang="de-CH" smtClean="0"/>
              <a:t>16.03.23</a:t>
            </a:fld>
            <a:endParaRPr lang="de-CH"/>
          </a:p>
        </p:txBody>
      </p:sp>
      <p:sp>
        <p:nvSpPr>
          <p:cNvPr id="8" name="Fußzeilenplatzhalter 7">
            <a:extLst>
              <a:ext uri="{FF2B5EF4-FFF2-40B4-BE49-F238E27FC236}">
                <a16:creationId xmlns:a16="http://schemas.microsoft.com/office/drawing/2014/main" id="{223C4D88-7DDE-ECD2-A9BF-EFE8E6A346A3}"/>
              </a:ext>
            </a:extLst>
          </p:cNvPr>
          <p:cNvSpPr>
            <a:spLocks noGrp="1"/>
          </p:cNvSpPr>
          <p:nvPr>
            <p:ph type="ftr" sz="quarter" idx="11"/>
          </p:nvPr>
        </p:nvSpPr>
        <p:spPr/>
        <p:txBody>
          <a:bodyPr/>
          <a:lstStyle/>
          <a:p>
            <a:endParaRPr lang="de-CH"/>
          </a:p>
        </p:txBody>
      </p:sp>
      <p:sp>
        <p:nvSpPr>
          <p:cNvPr id="9" name="Foliennummernplatzhalter 8">
            <a:extLst>
              <a:ext uri="{FF2B5EF4-FFF2-40B4-BE49-F238E27FC236}">
                <a16:creationId xmlns:a16="http://schemas.microsoft.com/office/drawing/2014/main" id="{0336F5CB-512E-2A5D-B79C-4339E64FCB1E}"/>
              </a:ext>
            </a:extLst>
          </p:cNvPr>
          <p:cNvSpPr>
            <a:spLocks noGrp="1"/>
          </p:cNvSpPr>
          <p:nvPr>
            <p:ph type="sldNum" sz="quarter" idx="12"/>
          </p:nvPr>
        </p:nvSpPr>
        <p:spPr/>
        <p:txBody>
          <a:bodyPr/>
          <a:lstStyle/>
          <a:p>
            <a:fld id="{C890979F-1EE0-4670-BD40-3F824F3FDC7B}" type="slidenum">
              <a:rPr lang="de-CH" smtClean="0"/>
              <a:t>‹Nr.›</a:t>
            </a:fld>
            <a:endParaRPr lang="de-CH"/>
          </a:p>
        </p:txBody>
      </p:sp>
    </p:spTree>
    <p:extLst>
      <p:ext uri="{BB962C8B-B14F-4D97-AF65-F5344CB8AC3E}">
        <p14:creationId xmlns:p14="http://schemas.microsoft.com/office/powerpoint/2010/main" val="3895963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0254B0-9335-D4BF-AB05-60460D15D367}"/>
              </a:ext>
            </a:extLst>
          </p:cNvPr>
          <p:cNvSpPr>
            <a:spLocks noGrp="1"/>
          </p:cNvSpPr>
          <p:nvPr>
            <p:ph type="title"/>
          </p:nvPr>
        </p:nvSpPr>
        <p:spPr/>
        <p:txBody>
          <a:bodyPr/>
          <a:lstStyle/>
          <a:p>
            <a:r>
              <a:rPr lang="de-DE"/>
              <a:t>Mastertitelformat bearbeiten</a:t>
            </a:r>
            <a:endParaRPr lang="de-CH"/>
          </a:p>
        </p:txBody>
      </p:sp>
      <p:sp>
        <p:nvSpPr>
          <p:cNvPr id="3" name="Datumsplatzhalter 2">
            <a:extLst>
              <a:ext uri="{FF2B5EF4-FFF2-40B4-BE49-F238E27FC236}">
                <a16:creationId xmlns:a16="http://schemas.microsoft.com/office/drawing/2014/main" id="{5D9941BC-9039-72DD-43FF-1237F58BCDE4}"/>
              </a:ext>
            </a:extLst>
          </p:cNvPr>
          <p:cNvSpPr>
            <a:spLocks noGrp="1"/>
          </p:cNvSpPr>
          <p:nvPr>
            <p:ph type="dt" sz="half" idx="10"/>
          </p:nvPr>
        </p:nvSpPr>
        <p:spPr/>
        <p:txBody>
          <a:bodyPr/>
          <a:lstStyle/>
          <a:p>
            <a:fld id="{563DA8EC-4D3E-4714-A1F9-4F66ED3B3DF8}" type="datetimeFigureOut">
              <a:rPr lang="de-CH" smtClean="0"/>
              <a:t>16.03.23</a:t>
            </a:fld>
            <a:endParaRPr lang="de-CH"/>
          </a:p>
        </p:txBody>
      </p:sp>
      <p:sp>
        <p:nvSpPr>
          <p:cNvPr id="4" name="Fußzeilenplatzhalter 3">
            <a:extLst>
              <a:ext uri="{FF2B5EF4-FFF2-40B4-BE49-F238E27FC236}">
                <a16:creationId xmlns:a16="http://schemas.microsoft.com/office/drawing/2014/main" id="{DB2E813A-B51B-9D1E-0940-74047BCFBCEB}"/>
              </a:ext>
            </a:extLst>
          </p:cNvPr>
          <p:cNvSpPr>
            <a:spLocks noGrp="1"/>
          </p:cNvSpPr>
          <p:nvPr>
            <p:ph type="ftr" sz="quarter" idx="11"/>
          </p:nvPr>
        </p:nvSpPr>
        <p:spPr/>
        <p:txBody>
          <a:bodyPr/>
          <a:lstStyle/>
          <a:p>
            <a:endParaRPr lang="de-CH"/>
          </a:p>
        </p:txBody>
      </p:sp>
      <p:sp>
        <p:nvSpPr>
          <p:cNvPr id="5" name="Foliennummernplatzhalter 4">
            <a:extLst>
              <a:ext uri="{FF2B5EF4-FFF2-40B4-BE49-F238E27FC236}">
                <a16:creationId xmlns:a16="http://schemas.microsoft.com/office/drawing/2014/main" id="{81B5A9F5-F8BC-34ED-ED20-EC0E5B7B9499}"/>
              </a:ext>
            </a:extLst>
          </p:cNvPr>
          <p:cNvSpPr>
            <a:spLocks noGrp="1"/>
          </p:cNvSpPr>
          <p:nvPr>
            <p:ph type="sldNum" sz="quarter" idx="12"/>
          </p:nvPr>
        </p:nvSpPr>
        <p:spPr/>
        <p:txBody>
          <a:bodyPr/>
          <a:lstStyle/>
          <a:p>
            <a:fld id="{C890979F-1EE0-4670-BD40-3F824F3FDC7B}" type="slidenum">
              <a:rPr lang="de-CH" smtClean="0"/>
              <a:t>‹Nr.›</a:t>
            </a:fld>
            <a:endParaRPr lang="de-CH"/>
          </a:p>
        </p:txBody>
      </p:sp>
    </p:spTree>
    <p:extLst>
      <p:ext uri="{BB962C8B-B14F-4D97-AF65-F5344CB8AC3E}">
        <p14:creationId xmlns:p14="http://schemas.microsoft.com/office/powerpoint/2010/main" val="3535659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C064369F-9019-91EF-B83A-630BA579585C}"/>
              </a:ext>
            </a:extLst>
          </p:cNvPr>
          <p:cNvSpPr>
            <a:spLocks noGrp="1"/>
          </p:cNvSpPr>
          <p:nvPr>
            <p:ph type="dt" sz="half" idx="10"/>
          </p:nvPr>
        </p:nvSpPr>
        <p:spPr/>
        <p:txBody>
          <a:bodyPr/>
          <a:lstStyle/>
          <a:p>
            <a:fld id="{563DA8EC-4D3E-4714-A1F9-4F66ED3B3DF8}" type="datetimeFigureOut">
              <a:rPr lang="de-CH" smtClean="0"/>
              <a:t>16.03.23</a:t>
            </a:fld>
            <a:endParaRPr lang="de-CH"/>
          </a:p>
        </p:txBody>
      </p:sp>
      <p:sp>
        <p:nvSpPr>
          <p:cNvPr id="3" name="Fußzeilenplatzhalter 2">
            <a:extLst>
              <a:ext uri="{FF2B5EF4-FFF2-40B4-BE49-F238E27FC236}">
                <a16:creationId xmlns:a16="http://schemas.microsoft.com/office/drawing/2014/main" id="{64152013-40F2-9B98-22C9-3C9AAF53A124}"/>
              </a:ext>
            </a:extLst>
          </p:cNvPr>
          <p:cNvSpPr>
            <a:spLocks noGrp="1"/>
          </p:cNvSpPr>
          <p:nvPr>
            <p:ph type="ftr" sz="quarter" idx="11"/>
          </p:nvPr>
        </p:nvSpPr>
        <p:spPr/>
        <p:txBody>
          <a:bodyPr/>
          <a:lstStyle/>
          <a:p>
            <a:endParaRPr lang="de-CH"/>
          </a:p>
        </p:txBody>
      </p:sp>
      <p:sp>
        <p:nvSpPr>
          <p:cNvPr id="4" name="Foliennummernplatzhalter 3">
            <a:extLst>
              <a:ext uri="{FF2B5EF4-FFF2-40B4-BE49-F238E27FC236}">
                <a16:creationId xmlns:a16="http://schemas.microsoft.com/office/drawing/2014/main" id="{83ED6BE1-8B2A-DB10-E131-5C4C0CB50820}"/>
              </a:ext>
            </a:extLst>
          </p:cNvPr>
          <p:cNvSpPr>
            <a:spLocks noGrp="1"/>
          </p:cNvSpPr>
          <p:nvPr>
            <p:ph type="sldNum" sz="quarter" idx="12"/>
          </p:nvPr>
        </p:nvSpPr>
        <p:spPr/>
        <p:txBody>
          <a:bodyPr/>
          <a:lstStyle/>
          <a:p>
            <a:fld id="{C890979F-1EE0-4670-BD40-3F824F3FDC7B}" type="slidenum">
              <a:rPr lang="de-CH" smtClean="0"/>
              <a:t>‹Nr.›</a:t>
            </a:fld>
            <a:endParaRPr lang="de-CH"/>
          </a:p>
        </p:txBody>
      </p:sp>
    </p:spTree>
    <p:extLst>
      <p:ext uri="{BB962C8B-B14F-4D97-AF65-F5344CB8AC3E}">
        <p14:creationId xmlns:p14="http://schemas.microsoft.com/office/powerpoint/2010/main" val="36120718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785DAB-663B-5B8A-EEE4-924B1BBEBAAE}"/>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Inhaltsplatzhalter 2">
            <a:extLst>
              <a:ext uri="{FF2B5EF4-FFF2-40B4-BE49-F238E27FC236}">
                <a16:creationId xmlns:a16="http://schemas.microsoft.com/office/drawing/2014/main" id="{ED0ED739-60AE-EEC0-F196-F164A01EB6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a:extLst>
              <a:ext uri="{FF2B5EF4-FFF2-40B4-BE49-F238E27FC236}">
                <a16:creationId xmlns:a16="http://schemas.microsoft.com/office/drawing/2014/main" id="{1BC63290-FC4F-E327-4801-2CFA78B835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40B1F006-08BF-7426-5CDD-9090F2DBF616}"/>
              </a:ext>
            </a:extLst>
          </p:cNvPr>
          <p:cNvSpPr>
            <a:spLocks noGrp="1"/>
          </p:cNvSpPr>
          <p:nvPr>
            <p:ph type="dt" sz="half" idx="10"/>
          </p:nvPr>
        </p:nvSpPr>
        <p:spPr/>
        <p:txBody>
          <a:bodyPr/>
          <a:lstStyle/>
          <a:p>
            <a:fld id="{563DA8EC-4D3E-4714-A1F9-4F66ED3B3DF8}" type="datetimeFigureOut">
              <a:rPr lang="de-CH" smtClean="0"/>
              <a:t>16.03.23</a:t>
            </a:fld>
            <a:endParaRPr lang="de-CH"/>
          </a:p>
        </p:txBody>
      </p:sp>
      <p:sp>
        <p:nvSpPr>
          <p:cNvPr id="6" name="Fußzeilenplatzhalter 5">
            <a:extLst>
              <a:ext uri="{FF2B5EF4-FFF2-40B4-BE49-F238E27FC236}">
                <a16:creationId xmlns:a16="http://schemas.microsoft.com/office/drawing/2014/main" id="{968D19F9-F74C-855E-F2D3-0967410000DB}"/>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D00A9537-7732-6D37-9FC1-580A4EE419EF}"/>
              </a:ext>
            </a:extLst>
          </p:cNvPr>
          <p:cNvSpPr>
            <a:spLocks noGrp="1"/>
          </p:cNvSpPr>
          <p:nvPr>
            <p:ph type="sldNum" sz="quarter" idx="12"/>
          </p:nvPr>
        </p:nvSpPr>
        <p:spPr/>
        <p:txBody>
          <a:bodyPr/>
          <a:lstStyle/>
          <a:p>
            <a:fld id="{C890979F-1EE0-4670-BD40-3F824F3FDC7B}" type="slidenum">
              <a:rPr lang="de-CH" smtClean="0"/>
              <a:t>‹Nr.›</a:t>
            </a:fld>
            <a:endParaRPr lang="de-CH"/>
          </a:p>
        </p:txBody>
      </p:sp>
    </p:spTree>
    <p:extLst>
      <p:ext uri="{BB962C8B-B14F-4D97-AF65-F5344CB8AC3E}">
        <p14:creationId xmlns:p14="http://schemas.microsoft.com/office/powerpoint/2010/main" val="3847320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A0770A-515A-5BF9-E748-2430AB50FEE4}"/>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Bildplatzhalter 2">
            <a:extLst>
              <a:ext uri="{FF2B5EF4-FFF2-40B4-BE49-F238E27FC236}">
                <a16:creationId xmlns:a16="http://schemas.microsoft.com/office/drawing/2014/main" id="{4195FDAB-73F6-2FE2-4301-9CCE4C1D7E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a:extLst>
              <a:ext uri="{FF2B5EF4-FFF2-40B4-BE49-F238E27FC236}">
                <a16:creationId xmlns:a16="http://schemas.microsoft.com/office/drawing/2014/main" id="{1313EDD1-E96A-D77A-D3ED-55D56ED40C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00E25687-A05B-35B8-5BF8-C7A3413838AE}"/>
              </a:ext>
            </a:extLst>
          </p:cNvPr>
          <p:cNvSpPr>
            <a:spLocks noGrp="1"/>
          </p:cNvSpPr>
          <p:nvPr>
            <p:ph type="dt" sz="half" idx="10"/>
          </p:nvPr>
        </p:nvSpPr>
        <p:spPr/>
        <p:txBody>
          <a:bodyPr/>
          <a:lstStyle/>
          <a:p>
            <a:fld id="{563DA8EC-4D3E-4714-A1F9-4F66ED3B3DF8}" type="datetimeFigureOut">
              <a:rPr lang="de-CH" smtClean="0"/>
              <a:t>16.03.23</a:t>
            </a:fld>
            <a:endParaRPr lang="de-CH"/>
          </a:p>
        </p:txBody>
      </p:sp>
      <p:sp>
        <p:nvSpPr>
          <p:cNvPr id="6" name="Fußzeilenplatzhalter 5">
            <a:extLst>
              <a:ext uri="{FF2B5EF4-FFF2-40B4-BE49-F238E27FC236}">
                <a16:creationId xmlns:a16="http://schemas.microsoft.com/office/drawing/2014/main" id="{3A4B20C1-79A2-0F4C-51B4-932E930B1846}"/>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1BEB716A-A31B-7812-A722-B3FF35477D4D}"/>
              </a:ext>
            </a:extLst>
          </p:cNvPr>
          <p:cNvSpPr>
            <a:spLocks noGrp="1"/>
          </p:cNvSpPr>
          <p:nvPr>
            <p:ph type="sldNum" sz="quarter" idx="12"/>
          </p:nvPr>
        </p:nvSpPr>
        <p:spPr/>
        <p:txBody>
          <a:bodyPr/>
          <a:lstStyle/>
          <a:p>
            <a:fld id="{C890979F-1EE0-4670-BD40-3F824F3FDC7B}" type="slidenum">
              <a:rPr lang="de-CH" smtClean="0"/>
              <a:t>‹Nr.›</a:t>
            </a:fld>
            <a:endParaRPr lang="de-CH"/>
          </a:p>
        </p:txBody>
      </p:sp>
    </p:spTree>
    <p:extLst>
      <p:ext uri="{BB962C8B-B14F-4D97-AF65-F5344CB8AC3E}">
        <p14:creationId xmlns:p14="http://schemas.microsoft.com/office/powerpoint/2010/main" val="3475267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5547B113-7212-90B3-8058-4FD9038867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de-CH"/>
          </a:p>
        </p:txBody>
      </p:sp>
      <p:sp>
        <p:nvSpPr>
          <p:cNvPr id="3" name="Textplatzhalter 2">
            <a:extLst>
              <a:ext uri="{FF2B5EF4-FFF2-40B4-BE49-F238E27FC236}">
                <a16:creationId xmlns:a16="http://schemas.microsoft.com/office/drawing/2014/main" id="{85F8209C-F738-EA3C-0933-C6D1B28A06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35ECFED5-14AC-2585-D34A-D57546D2D0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3DA8EC-4D3E-4714-A1F9-4F66ED3B3DF8}" type="datetimeFigureOut">
              <a:rPr lang="de-CH" smtClean="0"/>
              <a:t>16.03.23</a:t>
            </a:fld>
            <a:endParaRPr lang="de-CH"/>
          </a:p>
        </p:txBody>
      </p:sp>
      <p:sp>
        <p:nvSpPr>
          <p:cNvPr id="5" name="Fußzeilenplatzhalter 4">
            <a:extLst>
              <a:ext uri="{FF2B5EF4-FFF2-40B4-BE49-F238E27FC236}">
                <a16:creationId xmlns:a16="http://schemas.microsoft.com/office/drawing/2014/main" id="{14F3004D-40CC-8CC3-A923-D58FC41733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a:extLst>
              <a:ext uri="{FF2B5EF4-FFF2-40B4-BE49-F238E27FC236}">
                <a16:creationId xmlns:a16="http://schemas.microsoft.com/office/drawing/2014/main" id="{AD62E17D-AE2C-BEDF-6FE2-070D447CE4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90979F-1EE0-4670-BD40-3F824F3FDC7B}" type="slidenum">
              <a:rPr lang="de-CH" smtClean="0"/>
              <a:t>‹Nr.›</a:t>
            </a:fld>
            <a:endParaRPr lang="de-CH"/>
          </a:p>
        </p:txBody>
      </p:sp>
    </p:spTree>
    <p:extLst>
      <p:ext uri="{BB962C8B-B14F-4D97-AF65-F5344CB8AC3E}">
        <p14:creationId xmlns:p14="http://schemas.microsoft.com/office/powerpoint/2010/main" val="5369512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tif"/></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tif"/><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hyperlink" Target="mailto:info@kmsk.ch" TargetMode="External"/><Relationship Id="rId5" Type="http://schemas.openxmlformats.org/officeDocument/2006/relationships/image" Target="../media/image19.jpeg"/><Relationship Id="rId4" Type="http://schemas.openxmlformats.org/officeDocument/2006/relationships/hyperlink" Target="mailto:info@smoms.ch"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kmsk.ch/"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639749-3D98-AC5A-0C96-70247E0FE494}"/>
              </a:ext>
            </a:extLst>
          </p:cNvPr>
          <p:cNvSpPr>
            <a:spLocks noGrp="1"/>
          </p:cNvSpPr>
          <p:nvPr>
            <p:ph type="ctrTitle"/>
          </p:nvPr>
        </p:nvSpPr>
        <p:spPr/>
        <p:txBody>
          <a:bodyPr/>
          <a:lstStyle/>
          <a:p>
            <a:endParaRPr lang="de-CH" dirty="0"/>
          </a:p>
        </p:txBody>
      </p:sp>
      <p:sp>
        <p:nvSpPr>
          <p:cNvPr id="3" name="Untertitel 2">
            <a:extLst>
              <a:ext uri="{FF2B5EF4-FFF2-40B4-BE49-F238E27FC236}">
                <a16:creationId xmlns:a16="http://schemas.microsoft.com/office/drawing/2014/main" id="{6F685FBC-04B2-A51A-D025-9E2DBCC4054B}"/>
              </a:ext>
            </a:extLst>
          </p:cNvPr>
          <p:cNvSpPr>
            <a:spLocks noGrp="1"/>
          </p:cNvSpPr>
          <p:nvPr>
            <p:ph type="subTitle" idx="1"/>
          </p:nvPr>
        </p:nvSpPr>
        <p:spPr/>
        <p:txBody>
          <a:bodyPr/>
          <a:lstStyle/>
          <a:p>
            <a:endParaRPr lang="de-CH"/>
          </a:p>
        </p:txBody>
      </p:sp>
      <p:pic>
        <p:nvPicPr>
          <p:cNvPr id="5" name="Grafik 4">
            <a:extLst>
              <a:ext uri="{FF2B5EF4-FFF2-40B4-BE49-F238E27FC236}">
                <a16:creationId xmlns:a16="http://schemas.microsoft.com/office/drawing/2014/main" id="{CB6D36B8-D1EF-A7ED-A570-E7A3F18CD655}"/>
              </a:ext>
            </a:extLst>
          </p:cNvPr>
          <p:cNvPicPr>
            <a:picLocks noChangeAspect="1"/>
          </p:cNvPicPr>
          <p:nvPr/>
        </p:nvPicPr>
        <p:blipFill>
          <a:blip r:embed="rId2"/>
          <a:stretch>
            <a:fillRect/>
          </a:stretch>
        </p:blipFill>
        <p:spPr>
          <a:xfrm>
            <a:off x="1226623" y="349026"/>
            <a:ext cx="9738754" cy="5176455"/>
          </a:xfrm>
          <a:prstGeom prst="rect">
            <a:avLst/>
          </a:prstGeom>
        </p:spPr>
      </p:pic>
      <p:pic>
        <p:nvPicPr>
          <p:cNvPr id="8" name="Grafik 7">
            <a:extLst>
              <a:ext uri="{FF2B5EF4-FFF2-40B4-BE49-F238E27FC236}">
                <a16:creationId xmlns:a16="http://schemas.microsoft.com/office/drawing/2014/main" id="{B2A6E038-E884-CEDE-0C93-AFD267FD5CD8}"/>
              </a:ext>
            </a:extLst>
          </p:cNvPr>
          <p:cNvPicPr>
            <a:picLocks noChangeAspect="1"/>
          </p:cNvPicPr>
          <p:nvPr/>
        </p:nvPicPr>
        <p:blipFill>
          <a:blip r:embed="rId3"/>
          <a:stretch>
            <a:fillRect/>
          </a:stretch>
        </p:blipFill>
        <p:spPr>
          <a:xfrm>
            <a:off x="1226623" y="5700492"/>
            <a:ext cx="1729935" cy="780581"/>
          </a:xfrm>
          <a:prstGeom prst="rect">
            <a:avLst/>
          </a:prstGeom>
        </p:spPr>
      </p:pic>
      <p:pic>
        <p:nvPicPr>
          <p:cNvPr id="6" name="Grafik 5" descr="Ein Bild, das Text enthält.&#10;&#10;Automatisch generierte Beschreibung">
            <a:extLst>
              <a:ext uri="{FF2B5EF4-FFF2-40B4-BE49-F238E27FC236}">
                <a16:creationId xmlns:a16="http://schemas.microsoft.com/office/drawing/2014/main" id="{1E818E89-C824-2D5C-8E4C-6FDEEFEDC0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1073" y="5733863"/>
            <a:ext cx="2744304" cy="713837"/>
          </a:xfrm>
          <a:prstGeom prst="rect">
            <a:avLst/>
          </a:prstGeom>
        </p:spPr>
      </p:pic>
    </p:spTree>
    <p:extLst>
      <p:ext uri="{BB962C8B-B14F-4D97-AF65-F5344CB8AC3E}">
        <p14:creationId xmlns:p14="http://schemas.microsoft.com/office/powerpoint/2010/main" val="32631882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82B6E001-7CE0-C122-198A-0CF880D5C4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707" b="1"/>
          <a:stretch/>
        </p:blipFill>
        <p:spPr bwMode="auto">
          <a:xfrm>
            <a:off x="-1" y="0"/>
            <a:ext cx="12192000" cy="1456233"/>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8732CE64-884F-50F8-3765-41945C84C3D3}"/>
              </a:ext>
            </a:extLst>
          </p:cNvPr>
          <p:cNvSpPr>
            <a:spLocks noGrp="1"/>
          </p:cNvSpPr>
          <p:nvPr>
            <p:ph type="title"/>
          </p:nvPr>
        </p:nvSpPr>
        <p:spPr>
          <a:xfrm>
            <a:off x="572729" y="130670"/>
            <a:ext cx="10515600" cy="1325563"/>
          </a:xfrm>
        </p:spPr>
        <p:txBody>
          <a:bodyPr/>
          <a:lstStyle/>
          <a:p>
            <a:r>
              <a:rPr lang="de-CH" dirty="0">
                <a:solidFill>
                  <a:schemeClr val="bg1"/>
                </a:solidFill>
                <a:latin typeface="Arial Nova Light" panose="020B0304020202020204" pitchFamily="34" charset="0"/>
              </a:rPr>
              <a:t>Bisherige Projekte</a:t>
            </a:r>
          </a:p>
        </p:txBody>
      </p:sp>
      <p:pic>
        <p:nvPicPr>
          <p:cNvPr id="14" name="Grafik 13">
            <a:extLst>
              <a:ext uri="{FF2B5EF4-FFF2-40B4-BE49-F238E27FC236}">
                <a16:creationId xmlns:a16="http://schemas.microsoft.com/office/drawing/2014/main" id="{95192919-AB7D-11E0-1B49-157D84F54B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711" y="1862207"/>
            <a:ext cx="3086306" cy="4377254"/>
          </a:xfrm>
          <a:prstGeom prst="rect">
            <a:avLst/>
          </a:prstGeom>
        </p:spPr>
      </p:pic>
      <p:pic>
        <p:nvPicPr>
          <p:cNvPr id="16" name="Grafik 15">
            <a:extLst>
              <a:ext uri="{FF2B5EF4-FFF2-40B4-BE49-F238E27FC236}">
                <a16:creationId xmlns:a16="http://schemas.microsoft.com/office/drawing/2014/main" id="{5D3B963A-4A09-ACF4-23B4-4F4D5B635C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2847" y="1862206"/>
            <a:ext cx="3086305" cy="4377253"/>
          </a:xfrm>
          <a:prstGeom prst="rect">
            <a:avLst/>
          </a:prstGeom>
        </p:spPr>
      </p:pic>
      <p:pic>
        <p:nvPicPr>
          <p:cNvPr id="18" name="Grafik 17">
            <a:extLst>
              <a:ext uri="{FF2B5EF4-FFF2-40B4-BE49-F238E27FC236}">
                <a16:creationId xmlns:a16="http://schemas.microsoft.com/office/drawing/2014/main" id="{1C995265-21F7-45CC-CB4C-20F73C4027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55984" y="1862207"/>
            <a:ext cx="3086306" cy="4377253"/>
          </a:xfrm>
          <a:prstGeom prst="rect">
            <a:avLst/>
          </a:prstGeom>
        </p:spPr>
      </p:pic>
    </p:spTree>
    <p:extLst>
      <p:ext uri="{BB962C8B-B14F-4D97-AF65-F5344CB8AC3E}">
        <p14:creationId xmlns:p14="http://schemas.microsoft.com/office/powerpoint/2010/main" val="31083522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BEC0E082-11F6-B7B0-2398-0F87CA94289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707" b="1"/>
          <a:stretch/>
        </p:blipFill>
        <p:spPr bwMode="auto">
          <a:xfrm>
            <a:off x="0" y="0"/>
            <a:ext cx="12192000" cy="1456233"/>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4ABDB16C-A8A1-0AAE-CA0A-CFF8620DE93C}"/>
              </a:ext>
            </a:extLst>
          </p:cNvPr>
          <p:cNvSpPr>
            <a:spLocks noGrp="1"/>
          </p:cNvSpPr>
          <p:nvPr>
            <p:ph type="title"/>
          </p:nvPr>
        </p:nvSpPr>
        <p:spPr>
          <a:xfrm>
            <a:off x="494071" y="129482"/>
            <a:ext cx="10515600" cy="1325563"/>
          </a:xfrm>
        </p:spPr>
        <p:txBody>
          <a:bodyPr/>
          <a:lstStyle/>
          <a:p>
            <a:r>
              <a:rPr lang="de-CH" dirty="0">
                <a:solidFill>
                  <a:schemeClr val="bg1"/>
                </a:solidFill>
                <a:latin typeface="Arial Nova Light" panose="020B0304020202020204" pitchFamily="34" charset="0"/>
              </a:rPr>
              <a:t>Kontakt</a:t>
            </a:r>
          </a:p>
        </p:txBody>
      </p:sp>
      <p:pic>
        <p:nvPicPr>
          <p:cNvPr id="6" name="Grafik 5">
            <a:extLst>
              <a:ext uri="{FF2B5EF4-FFF2-40B4-BE49-F238E27FC236}">
                <a16:creationId xmlns:a16="http://schemas.microsoft.com/office/drawing/2014/main" id="{5B7D5685-5805-7AE1-B6E1-A1A9B548AF89}"/>
              </a:ext>
            </a:extLst>
          </p:cNvPr>
          <p:cNvPicPr>
            <a:picLocks noChangeAspect="1"/>
          </p:cNvPicPr>
          <p:nvPr/>
        </p:nvPicPr>
        <p:blipFill>
          <a:blip r:embed="rId3"/>
          <a:stretch>
            <a:fillRect/>
          </a:stretch>
        </p:blipFill>
        <p:spPr>
          <a:xfrm>
            <a:off x="418584" y="2162073"/>
            <a:ext cx="5568547" cy="2048923"/>
          </a:xfrm>
          <a:prstGeom prst="rect">
            <a:avLst/>
          </a:prstGeom>
        </p:spPr>
      </p:pic>
      <p:sp>
        <p:nvSpPr>
          <p:cNvPr id="7" name="Textfeld 6">
            <a:extLst>
              <a:ext uri="{FF2B5EF4-FFF2-40B4-BE49-F238E27FC236}">
                <a16:creationId xmlns:a16="http://schemas.microsoft.com/office/drawing/2014/main" id="{02363A49-B7D5-17DA-4846-452F22D54C99}"/>
              </a:ext>
            </a:extLst>
          </p:cNvPr>
          <p:cNvSpPr txBox="1"/>
          <p:nvPr/>
        </p:nvSpPr>
        <p:spPr>
          <a:xfrm>
            <a:off x="6204871" y="3429000"/>
            <a:ext cx="5417574" cy="923330"/>
          </a:xfrm>
          <a:prstGeom prst="rect">
            <a:avLst/>
          </a:prstGeom>
          <a:noFill/>
        </p:spPr>
        <p:txBody>
          <a:bodyPr wrap="square" rtlCol="0">
            <a:spAutoFit/>
          </a:bodyPr>
          <a:lstStyle/>
          <a:p>
            <a:r>
              <a:rPr lang="de-DE" dirty="0">
                <a:latin typeface="Arial Nova Light" panose="020B0304020202020204" pitchFamily="34" charset="0"/>
              </a:rPr>
              <a:t>Vorstand SMOMS</a:t>
            </a:r>
          </a:p>
          <a:p>
            <a:r>
              <a:rPr lang="de-DE" dirty="0">
                <a:latin typeface="Arial Nova Light" panose="020B0304020202020204" pitchFamily="34" charset="0"/>
              </a:rPr>
              <a:t>Kontakt: </a:t>
            </a:r>
            <a:r>
              <a:rPr lang="de-DE" dirty="0">
                <a:latin typeface="Arial Nova Light" panose="020B0304020202020204" pitchFamily="34" charset="0"/>
                <a:hlinkClick r:id="rId4"/>
              </a:rPr>
              <a:t>info@smoms.ch</a:t>
            </a:r>
            <a:r>
              <a:rPr lang="de-DE" dirty="0">
                <a:latin typeface="Arial Nova Light" panose="020B0304020202020204" pitchFamily="34" charset="0"/>
              </a:rPr>
              <a:t>, www.smoms.ch</a:t>
            </a:r>
          </a:p>
          <a:p>
            <a:endParaRPr lang="de-DE" dirty="0">
              <a:latin typeface="Arial Nova Light" panose="020B0304020202020204" pitchFamily="34" charset="0"/>
            </a:endParaRPr>
          </a:p>
        </p:txBody>
      </p:sp>
      <p:pic>
        <p:nvPicPr>
          <p:cNvPr id="1028" name="Picture 4">
            <a:extLst>
              <a:ext uri="{FF2B5EF4-FFF2-40B4-BE49-F238E27FC236}">
                <a16:creationId xmlns:a16="http://schemas.microsoft.com/office/drawing/2014/main" id="{9D93BABD-63A5-4D67-11B5-D5EDA09B6AFE}"/>
              </a:ext>
            </a:extLst>
          </p:cNvPr>
          <p:cNvPicPr>
            <a:picLocks noGrp="1" noChangeAspect="1" noChangeArrowheads="1"/>
          </p:cNvPicPr>
          <p:nvPr>
            <p:ph idx="1"/>
          </p:nvPr>
        </p:nvPicPr>
        <p:blipFill>
          <a:blip r:embed="rId5">
            <a:grayscl/>
            <a:extLst>
              <a:ext uri="{28A0092B-C50C-407E-A947-70E740481C1C}">
                <a14:useLocalDpi xmlns:a14="http://schemas.microsoft.com/office/drawing/2010/main" val="0"/>
              </a:ext>
            </a:extLst>
          </a:blip>
          <a:srcRect/>
          <a:stretch>
            <a:fillRect/>
          </a:stretch>
        </p:blipFill>
        <p:spPr bwMode="auto">
          <a:xfrm>
            <a:off x="667879" y="5023105"/>
            <a:ext cx="1505198" cy="1505198"/>
          </a:xfrm>
          <a:prstGeom prst="rect">
            <a:avLst/>
          </a:prstGeom>
          <a:noFill/>
          <a:effectLst/>
          <a:extLst>
            <a:ext uri="{909E8E84-426E-40DD-AFC4-6F175D3DCCD1}">
              <a14:hiddenFill xmlns:a14="http://schemas.microsoft.com/office/drawing/2010/main">
                <a:solidFill>
                  <a:srgbClr val="FFFFFF"/>
                </a:solidFill>
              </a14:hiddenFill>
            </a:ext>
          </a:extLst>
        </p:spPr>
      </p:pic>
      <p:sp>
        <p:nvSpPr>
          <p:cNvPr id="10" name="Textfeld 9">
            <a:extLst>
              <a:ext uri="{FF2B5EF4-FFF2-40B4-BE49-F238E27FC236}">
                <a16:creationId xmlns:a16="http://schemas.microsoft.com/office/drawing/2014/main" id="{1A33E8E7-0761-5653-5348-A9AC1182B348}"/>
              </a:ext>
            </a:extLst>
          </p:cNvPr>
          <p:cNvSpPr txBox="1"/>
          <p:nvPr/>
        </p:nvSpPr>
        <p:spPr>
          <a:xfrm>
            <a:off x="2537137" y="4916836"/>
            <a:ext cx="4391696" cy="1477328"/>
          </a:xfrm>
          <a:prstGeom prst="rect">
            <a:avLst/>
          </a:prstGeom>
          <a:noFill/>
        </p:spPr>
        <p:txBody>
          <a:bodyPr wrap="square" rtlCol="0">
            <a:spAutoFit/>
          </a:bodyPr>
          <a:lstStyle/>
          <a:p>
            <a:r>
              <a:rPr lang="de-DE" dirty="0">
                <a:latin typeface="Arial Nova Light" panose="020B0304020202020204" pitchFamily="34" charset="0"/>
              </a:rPr>
              <a:t>Manuela Stier, Gründerin und </a:t>
            </a:r>
            <a:r>
              <a:rPr lang="de-CH" sz="1800" dirty="0">
                <a:effectLst/>
                <a:latin typeface="Arial Nova Light" panose="020B0304020202020204" pitchFamily="34" charset="0"/>
                <a:ea typeface="MS Mincho" panose="02020609040205080304" pitchFamily="49" charset="-128"/>
              </a:rPr>
              <a:t>Geschäftsführerin</a:t>
            </a:r>
            <a:r>
              <a:rPr lang="de-DE" dirty="0">
                <a:latin typeface="Arial Nova Light" panose="020B0304020202020204" pitchFamily="34" charset="0"/>
              </a:rPr>
              <a:t> Förderverein für Kinder mit seltenen Krankheiten </a:t>
            </a:r>
          </a:p>
          <a:p>
            <a:r>
              <a:rPr lang="de-DE" dirty="0">
                <a:latin typeface="Arial Nova Light" panose="020B0304020202020204" pitchFamily="34" charset="0"/>
              </a:rPr>
              <a:t>Kontakt: </a:t>
            </a:r>
            <a:r>
              <a:rPr lang="de-DE" dirty="0">
                <a:latin typeface="Arial Nova Light" panose="020B0304020202020204" pitchFamily="34" charset="0"/>
                <a:hlinkClick r:id="rId6"/>
              </a:rPr>
              <a:t>manuela.stier@kmsk.ch</a:t>
            </a:r>
            <a:r>
              <a:rPr lang="de-DE" dirty="0">
                <a:latin typeface="Arial Nova Light" panose="020B0304020202020204" pitchFamily="34" charset="0"/>
              </a:rPr>
              <a:t>, www.kmsk.ch</a:t>
            </a:r>
            <a:endParaRPr lang="de-CH" dirty="0">
              <a:latin typeface="Arial Nova Light" panose="020B0304020202020204" pitchFamily="34" charset="0"/>
            </a:endParaRPr>
          </a:p>
        </p:txBody>
      </p:sp>
      <p:pic>
        <p:nvPicPr>
          <p:cNvPr id="3" name="Grafik 2" descr="Ein Bild, das Text enthält.&#10;&#10;Automatisch generierte Beschreibung">
            <a:extLst>
              <a:ext uri="{FF2B5EF4-FFF2-40B4-BE49-F238E27FC236}">
                <a16:creationId xmlns:a16="http://schemas.microsoft.com/office/drawing/2014/main" id="{F4006669-9F0C-535D-8EC5-C4A5BE5AE08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1524" y="5023105"/>
            <a:ext cx="2744304" cy="713837"/>
          </a:xfrm>
          <a:prstGeom prst="rect">
            <a:avLst/>
          </a:prstGeom>
        </p:spPr>
      </p:pic>
    </p:spTree>
    <p:extLst>
      <p:ext uri="{BB962C8B-B14F-4D97-AF65-F5344CB8AC3E}">
        <p14:creationId xmlns:p14="http://schemas.microsoft.com/office/powerpoint/2010/main" val="1649198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E3CF3915-8FC9-63F9-8FB8-EAD8A75EF2EE}"/>
              </a:ext>
            </a:extLst>
          </p:cNvPr>
          <p:cNvSpPr>
            <a:spLocks noGrp="1"/>
          </p:cNvSpPr>
          <p:nvPr>
            <p:ph idx="1"/>
          </p:nvPr>
        </p:nvSpPr>
        <p:spPr>
          <a:xfrm>
            <a:off x="570272" y="1456233"/>
            <a:ext cx="11051456" cy="5184053"/>
          </a:xfrm>
        </p:spPr>
        <p:txBody>
          <a:bodyPr>
            <a:noAutofit/>
          </a:bodyPr>
          <a:lstStyle/>
          <a:p>
            <a:pPr marL="0" indent="0" algn="just" fontAlgn="base">
              <a:buNone/>
            </a:pPr>
            <a:endParaRPr lang="de-DE" sz="1400" b="0" i="0" dirty="0">
              <a:effectLst/>
              <a:latin typeface="Arial Nova Light" panose="020B0304020202020204" pitchFamily="34" charset="0"/>
            </a:endParaRPr>
          </a:p>
          <a:p>
            <a:pPr marL="0" indent="0" fontAlgn="base">
              <a:lnSpc>
                <a:spcPct val="107000"/>
              </a:lnSpc>
              <a:spcAft>
                <a:spcPts val="800"/>
              </a:spcAft>
              <a:buNone/>
            </a:pPr>
            <a:r>
              <a:rPr lang="de-DE" sz="1600" dirty="0">
                <a:solidFill>
                  <a:srgbClr val="4D5156"/>
                </a:solidFill>
                <a:latin typeface="Arial Nova Light" panose="020B0304020202020204" pitchFamily="34" charset="0"/>
              </a:rPr>
              <a:t>Wir – das Schweizer Mediziner Orchester – sind Ärztinnen und Ärzte aus der ganzen Schweiz, die eine </a:t>
            </a:r>
            <a:r>
              <a:rPr lang="de-DE" sz="1600" dirty="0" err="1">
                <a:solidFill>
                  <a:srgbClr val="4D5156"/>
                </a:solidFill>
                <a:latin typeface="Arial Nova Light" panose="020B0304020202020204" pitchFamily="34" charset="0"/>
              </a:rPr>
              <a:t>grosse</a:t>
            </a:r>
            <a:r>
              <a:rPr lang="de-DE" sz="1600" dirty="0">
                <a:solidFill>
                  <a:srgbClr val="4D5156"/>
                </a:solidFill>
                <a:latin typeface="Arial Nova Light" panose="020B0304020202020204" pitchFamily="34" charset="0"/>
              </a:rPr>
              <a:t> Leidenschaft miteinander teilen: die klassische Musik. Die meisten von uns spielen ihre geliebten Instrumente von Kindsbeinen an und haben ihr Können in Jugend- und Universitätsorchestern geschult. Um unserem liebsten Hobby nun gemeinsam über die Kantons- und Sprachgrenzen hinaus nachgehen zu können, haben wir ein Orchester gegründet, welches auf unsere durch Nacht – und Wochenenddienste geprägten Kalender zugeschnitten ist.</a:t>
            </a:r>
          </a:p>
          <a:p>
            <a:pPr marL="0" indent="0">
              <a:lnSpc>
                <a:spcPct val="107000"/>
              </a:lnSpc>
              <a:spcAft>
                <a:spcPts val="800"/>
              </a:spcAft>
              <a:buNone/>
            </a:pPr>
            <a:r>
              <a:rPr lang="de-CH" sz="1600" dirty="0">
                <a:solidFill>
                  <a:srgbClr val="4D5156"/>
                </a:solidFill>
                <a:latin typeface="Arial Nova Light" panose="020B0304020202020204" pitchFamily="34" charset="0"/>
              </a:rPr>
              <a:t>Ob bei der Aufführung der Orchesterliteratur der grossen Meister oder aber beim Entdecken von neuen und bislang unbekannten Werken: Die Begegnungen mit inspirierenden Dirigenten und herausragenden Solisten ermöglichen uns musikalische Höhenflüge, welche für uns unbezahlbar sind und unvergesslich bleiben. In Anlehnung an unseren medizinischen Hintergrund möchten wir mit jedem Projekt eine wohltätige Institution unterstützen, welcher der gesamte Gewinn des Konzerts zugutekommt.</a:t>
            </a:r>
          </a:p>
          <a:p>
            <a:pPr marL="0" indent="0">
              <a:lnSpc>
                <a:spcPct val="107000"/>
              </a:lnSpc>
              <a:spcAft>
                <a:spcPts val="800"/>
              </a:spcAft>
              <a:buNone/>
            </a:pPr>
            <a:r>
              <a:rPr lang="de-CH" sz="1600" dirty="0">
                <a:solidFill>
                  <a:srgbClr val="4D5156"/>
                </a:solidFill>
                <a:latin typeface="Arial Nova Light" panose="020B0304020202020204" pitchFamily="34" charset="0"/>
              </a:rPr>
              <a:t>Für dieses Projekt habe wir uns für den Förderverein für Kinder mit seltenen Krankheiten entschieden. Alle diese verschiedenen, meist angeborenen Leiden habe eine Gemeinsamkeit: aufgrund der Einzigartigkeit der Erkrankungen sind meistens die Bedürfnisse der Kinder und ihrer Familien durch die bestehenden medizinischen Angebote und auch deren Finanzierung ungenügend. In diese Lücke springt diese unglaubliche wertvolle Organisation und unterstützt die Familien direkt. Es freut uns den Förderverein finanziell mit unserem Konzert zu unterstützen, aber auch um unsere Dankbarkeit auszudrücken!   </a:t>
            </a:r>
          </a:p>
          <a:p>
            <a:pPr marL="0" indent="0">
              <a:lnSpc>
                <a:spcPct val="107000"/>
              </a:lnSpc>
              <a:spcAft>
                <a:spcPts val="800"/>
              </a:spcAft>
              <a:buNone/>
            </a:pPr>
            <a:endParaRPr lang="de-CH" sz="1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endParaRPr lang="de-CH" sz="1400" dirty="0">
              <a:effectLst/>
              <a:latin typeface="Calibri" panose="020F0502020204030204" pitchFamily="34" charset="0"/>
              <a:ea typeface="Calibri" panose="020F0502020204030204" pitchFamily="34" charset="0"/>
              <a:cs typeface="Times New Roman" panose="02020603050405020304" pitchFamily="18" charset="0"/>
            </a:endParaRPr>
          </a:p>
          <a:p>
            <a:endParaRPr lang="de-CH" sz="1400" dirty="0"/>
          </a:p>
        </p:txBody>
      </p:sp>
      <p:pic>
        <p:nvPicPr>
          <p:cNvPr id="4" name="Picture 2">
            <a:extLst>
              <a:ext uri="{FF2B5EF4-FFF2-40B4-BE49-F238E27FC236}">
                <a16:creationId xmlns:a16="http://schemas.microsoft.com/office/drawing/2014/main" id="{F775B95B-5785-034C-64C0-124BE9FA0A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707" b="1"/>
          <a:stretch/>
        </p:blipFill>
        <p:spPr bwMode="auto">
          <a:xfrm>
            <a:off x="0" y="0"/>
            <a:ext cx="12192000" cy="1456233"/>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7769F747-DA7F-861D-B65E-7682D32C3138}"/>
              </a:ext>
            </a:extLst>
          </p:cNvPr>
          <p:cNvSpPr txBox="1"/>
          <p:nvPr/>
        </p:nvSpPr>
        <p:spPr>
          <a:xfrm>
            <a:off x="513735" y="443171"/>
            <a:ext cx="8148484" cy="707886"/>
          </a:xfrm>
          <a:prstGeom prst="rect">
            <a:avLst/>
          </a:prstGeom>
          <a:noFill/>
        </p:spPr>
        <p:txBody>
          <a:bodyPr wrap="square" rtlCol="0">
            <a:spAutoFit/>
          </a:bodyPr>
          <a:lstStyle/>
          <a:p>
            <a:r>
              <a:rPr lang="de-DE" sz="4000" dirty="0">
                <a:solidFill>
                  <a:schemeClr val="bg1"/>
                </a:solidFill>
                <a:latin typeface="Arial Nova Light" panose="020B0304020202020204" pitchFamily="34" charset="0"/>
              </a:rPr>
              <a:t>Das Orchester</a:t>
            </a:r>
            <a:endParaRPr lang="de-CH" sz="4000" dirty="0">
              <a:solidFill>
                <a:schemeClr val="bg1"/>
              </a:solidFill>
              <a:latin typeface="Arial Nova Light" panose="020B0304020202020204" pitchFamily="34" charset="0"/>
            </a:endParaRPr>
          </a:p>
        </p:txBody>
      </p:sp>
    </p:spTree>
    <p:extLst>
      <p:ext uri="{BB962C8B-B14F-4D97-AF65-F5344CB8AC3E}">
        <p14:creationId xmlns:p14="http://schemas.microsoft.com/office/powerpoint/2010/main" val="77259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B29138F6-4734-6CC2-B0CC-7201A4E2D3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707" b="1"/>
          <a:stretch/>
        </p:blipFill>
        <p:spPr bwMode="auto">
          <a:xfrm>
            <a:off x="0" y="0"/>
            <a:ext cx="12192000" cy="1456233"/>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309B53E7-6E5E-8A97-6CDA-89EAD9314817}"/>
              </a:ext>
            </a:extLst>
          </p:cNvPr>
          <p:cNvSpPr txBox="1"/>
          <p:nvPr/>
        </p:nvSpPr>
        <p:spPr>
          <a:xfrm>
            <a:off x="582561" y="452663"/>
            <a:ext cx="8148484" cy="707886"/>
          </a:xfrm>
          <a:prstGeom prst="rect">
            <a:avLst/>
          </a:prstGeom>
          <a:noFill/>
        </p:spPr>
        <p:txBody>
          <a:bodyPr wrap="square" rtlCol="0">
            <a:spAutoFit/>
          </a:bodyPr>
          <a:lstStyle/>
          <a:p>
            <a:r>
              <a:rPr lang="de-DE" sz="4000" dirty="0">
                <a:solidFill>
                  <a:schemeClr val="bg1"/>
                </a:solidFill>
              </a:rPr>
              <a:t>Musikalisches Programm</a:t>
            </a:r>
            <a:endParaRPr lang="de-CH" sz="4000" dirty="0">
              <a:solidFill>
                <a:schemeClr val="bg1"/>
              </a:solidFill>
            </a:endParaRPr>
          </a:p>
        </p:txBody>
      </p:sp>
      <p:sp>
        <p:nvSpPr>
          <p:cNvPr id="8" name="Textfeld 7">
            <a:extLst>
              <a:ext uri="{FF2B5EF4-FFF2-40B4-BE49-F238E27FC236}">
                <a16:creationId xmlns:a16="http://schemas.microsoft.com/office/drawing/2014/main" id="{0FFE2F20-9A73-A303-8797-5C2EFA1B1262}"/>
              </a:ext>
            </a:extLst>
          </p:cNvPr>
          <p:cNvSpPr txBox="1"/>
          <p:nvPr/>
        </p:nvSpPr>
        <p:spPr>
          <a:xfrm>
            <a:off x="582561" y="1966228"/>
            <a:ext cx="5759245" cy="4524315"/>
          </a:xfrm>
          <a:prstGeom prst="rect">
            <a:avLst/>
          </a:prstGeom>
          <a:noFill/>
        </p:spPr>
        <p:txBody>
          <a:bodyPr wrap="square" rtlCol="0">
            <a:spAutoFit/>
          </a:bodyPr>
          <a:lstStyle/>
          <a:p>
            <a:r>
              <a:rPr lang="de-DE" sz="1600" dirty="0">
                <a:latin typeface="Arial Nova Light" panose="020B0304020202020204" pitchFamily="34" charset="0"/>
              </a:rPr>
              <a:t>Richard Wagner: Ouvertüre zur Oper Lohengrin</a:t>
            </a:r>
          </a:p>
          <a:p>
            <a:endParaRPr lang="de-DE" sz="1600" i="0" dirty="0">
              <a:solidFill>
                <a:srgbClr val="202122"/>
              </a:solidFill>
              <a:effectLst/>
              <a:latin typeface="Arial Nova Light" panose="020B0304020202020204" pitchFamily="34" charset="0"/>
            </a:endParaRPr>
          </a:p>
          <a:p>
            <a:r>
              <a:rPr lang="de-DE" sz="1600" i="0" dirty="0">
                <a:solidFill>
                  <a:srgbClr val="202122"/>
                </a:solidFill>
                <a:effectLst/>
                <a:latin typeface="Arial Nova Light" panose="020B0304020202020204" pitchFamily="34" charset="0"/>
              </a:rPr>
              <a:t>Richard </a:t>
            </a:r>
            <a:r>
              <a:rPr lang="de-DE" sz="1600" i="0" dirty="0" err="1">
                <a:solidFill>
                  <a:srgbClr val="202122"/>
                </a:solidFill>
                <a:effectLst/>
                <a:latin typeface="Arial Nova Light" panose="020B0304020202020204" pitchFamily="34" charset="0"/>
              </a:rPr>
              <a:t>Strauss</a:t>
            </a:r>
            <a:r>
              <a:rPr lang="de-DE" sz="1600" i="0" dirty="0">
                <a:solidFill>
                  <a:srgbClr val="202122"/>
                </a:solidFill>
                <a:effectLst/>
                <a:latin typeface="Arial Nova Light" panose="020B0304020202020204" pitchFamily="34" charset="0"/>
              </a:rPr>
              <a:t> : </a:t>
            </a:r>
            <a:r>
              <a:rPr lang="de-DE" sz="1600" dirty="0">
                <a:solidFill>
                  <a:srgbClr val="202122"/>
                </a:solidFill>
                <a:latin typeface="Arial Nova Light" panose="020B0304020202020204" pitchFamily="34" charset="0"/>
              </a:rPr>
              <a:t> </a:t>
            </a:r>
            <a:r>
              <a:rPr lang="de-DE" sz="1600" i="0" dirty="0">
                <a:solidFill>
                  <a:srgbClr val="202122"/>
                </a:solidFill>
                <a:effectLst/>
                <a:latin typeface="Arial Nova Light" panose="020B0304020202020204" pitchFamily="34" charset="0"/>
              </a:rPr>
              <a:t>Vier letzten Lieder, AV 150 - </a:t>
            </a:r>
            <a:r>
              <a:rPr lang="de-DE" sz="1600" i="0" dirty="0" err="1">
                <a:solidFill>
                  <a:srgbClr val="202122"/>
                </a:solidFill>
                <a:effectLst/>
                <a:latin typeface="Arial Nova Light" panose="020B0304020202020204" pitchFamily="34" charset="0"/>
              </a:rPr>
              <a:t>TrV</a:t>
            </a:r>
            <a:r>
              <a:rPr lang="de-DE" sz="1600" i="0" dirty="0">
                <a:solidFill>
                  <a:srgbClr val="202122"/>
                </a:solidFill>
                <a:effectLst/>
                <a:latin typeface="Arial Nova Light" panose="020B0304020202020204" pitchFamily="34" charset="0"/>
              </a:rPr>
              <a:t> 296</a:t>
            </a:r>
          </a:p>
          <a:p>
            <a:endParaRPr lang="de-DE" sz="1600" b="1" dirty="0">
              <a:solidFill>
                <a:srgbClr val="202122"/>
              </a:solidFill>
              <a:latin typeface="Arial Nova Light" panose="020B0304020202020204" pitchFamily="34" charset="0"/>
            </a:endParaRPr>
          </a:p>
          <a:p>
            <a:r>
              <a:rPr lang="de-CH" sz="1600" dirty="0">
                <a:solidFill>
                  <a:srgbClr val="202122"/>
                </a:solidFill>
                <a:latin typeface="Arial Nova Light" panose="020B0304020202020204" pitchFamily="34" charset="0"/>
              </a:rPr>
              <a:t>1  </a:t>
            </a:r>
            <a:r>
              <a:rPr lang="de-CH" sz="1600" b="0" i="1" dirty="0">
                <a:solidFill>
                  <a:srgbClr val="202122"/>
                </a:solidFill>
                <a:effectLst/>
                <a:latin typeface="Arial Nova Light" panose="020B0304020202020204" pitchFamily="34" charset="0"/>
              </a:rPr>
              <a:t>Frühling</a:t>
            </a:r>
            <a:r>
              <a:rPr lang="de-CH" sz="1600" b="0" i="0" dirty="0">
                <a:solidFill>
                  <a:srgbClr val="202122"/>
                </a:solidFill>
                <a:effectLst/>
                <a:latin typeface="Arial Nova Light" panose="020B0304020202020204" pitchFamily="34" charset="0"/>
              </a:rPr>
              <a:t> </a:t>
            </a:r>
          </a:p>
          <a:p>
            <a:r>
              <a:rPr lang="de-CH" sz="1600" b="0" i="0" dirty="0">
                <a:solidFill>
                  <a:srgbClr val="202122"/>
                </a:solidFill>
                <a:effectLst/>
                <a:latin typeface="Arial Nova Light" panose="020B0304020202020204" pitchFamily="34" charset="0"/>
              </a:rPr>
              <a:t>2  </a:t>
            </a:r>
            <a:r>
              <a:rPr lang="de-CH" sz="1600" b="0" i="1" dirty="0">
                <a:solidFill>
                  <a:srgbClr val="202122"/>
                </a:solidFill>
                <a:effectLst/>
                <a:latin typeface="Arial Nova Light" panose="020B0304020202020204" pitchFamily="34" charset="0"/>
              </a:rPr>
              <a:t>September</a:t>
            </a:r>
            <a:r>
              <a:rPr lang="de-CH" sz="1600" b="0" i="0" dirty="0">
                <a:solidFill>
                  <a:srgbClr val="202122"/>
                </a:solidFill>
                <a:effectLst/>
                <a:latin typeface="Arial Nova Light" panose="020B0304020202020204" pitchFamily="34" charset="0"/>
              </a:rPr>
              <a:t> </a:t>
            </a:r>
          </a:p>
          <a:p>
            <a:r>
              <a:rPr lang="de-CH" sz="1600" dirty="0">
                <a:solidFill>
                  <a:srgbClr val="202122"/>
                </a:solidFill>
                <a:latin typeface="Arial Nova Light" panose="020B0304020202020204" pitchFamily="34" charset="0"/>
              </a:rPr>
              <a:t>3  </a:t>
            </a:r>
            <a:r>
              <a:rPr lang="de-CH" sz="1600" i="1" dirty="0">
                <a:solidFill>
                  <a:srgbClr val="202122"/>
                </a:solidFill>
                <a:latin typeface="Arial Nova Light" panose="020B0304020202020204" pitchFamily="34" charset="0"/>
              </a:rPr>
              <a:t>Beim Schlafengehen</a:t>
            </a:r>
            <a:endParaRPr lang="de-CH" sz="1600" b="0" i="1" dirty="0">
              <a:solidFill>
                <a:srgbClr val="202122"/>
              </a:solidFill>
              <a:effectLst/>
              <a:latin typeface="Arial Nova Light" panose="020B0304020202020204" pitchFamily="34" charset="0"/>
            </a:endParaRPr>
          </a:p>
          <a:p>
            <a:r>
              <a:rPr lang="de-CH" sz="1600" b="0" i="0" dirty="0">
                <a:solidFill>
                  <a:srgbClr val="202122"/>
                </a:solidFill>
                <a:effectLst/>
                <a:latin typeface="Arial Nova Light" panose="020B0304020202020204" pitchFamily="34" charset="0"/>
              </a:rPr>
              <a:t>4  </a:t>
            </a:r>
            <a:r>
              <a:rPr lang="de-CH" sz="1600" b="0" i="1" dirty="0">
                <a:solidFill>
                  <a:srgbClr val="202122"/>
                </a:solidFill>
                <a:effectLst/>
                <a:latin typeface="Arial Nova Light" panose="020B0304020202020204" pitchFamily="34" charset="0"/>
              </a:rPr>
              <a:t>Im Abendrot</a:t>
            </a:r>
            <a:r>
              <a:rPr lang="de-CH" sz="1600" b="0" i="0" dirty="0">
                <a:solidFill>
                  <a:srgbClr val="202122"/>
                </a:solidFill>
                <a:effectLst/>
                <a:latin typeface="Arial Nova Light" panose="020B0304020202020204" pitchFamily="34" charset="0"/>
              </a:rPr>
              <a:t> </a:t>
            </a:r>
          </a:p>
          <a:p>
            <a:endParaRPr lang="de-CH" sz="1600" dirty="0">
              <a:solidFill>
                <a:srgbClr val="202122"/>
              </a:solidFill>
              <a:latin typeface="Arial Nova Light" panose="020B0304020202020204" pitchFamily="34" charset="0"/>
            </a:endParaRPr>
          </a:p>
          <a:p>
            <a:r>
              <a:rPr lang="de-CH" sz="1600" b="0" i="0" dirty="0">
                <a:solidFill>
                  <a:srgbClr val="000000"/>
                </a:solidFill>
                <a:effectLst/>
                <a:latin typeface="Arial Nova Light" panose="020B0304020202020204" pitchFamily="34" charset="0"/>
              </a:rPr>
              <a:t>Sergej </a:t>
            </a:r>
            <a:r>
              <a:rPr lang="de-CH" sz="1600" dirty="0">
                <a:latin typeface="Arial Nova Light" panose="020B0304020202020204" pitchFamily="34" charset="0"/>
              </a:rPr>
              <a:t>Rachmaninow</a:t>
            </a:r>
            <a:r>
              <a:rPr lang="de-CH" sz="1600" dirty="0">
                <a:solidFill>
                  <a:srgbClr val="202122"/>
                </a:solidFill>
                <a:latin typeface="Arial Nova Light" panose="020B0304020202020204" pitchFamily="34" charset="0"/>
              </a:rPr>
              <a:t> </a:t>
            </a:r>
            <a:r>
              <a:rPr lang="de-CH" sz="1600" b="0" i="0" dirty="0">
                <a:solidFill>
                  <a:srgbClr val="000000"/>
                </a:solidFill>
                <a:effectLst/>
                <a:latin typeface="Arial Nova Light" panose="020B0304020202020204" pitchFamily="34" charset="0"/>
              </a:rPr>
              <a:t>: Sinfonische Tänze, Opus 45 </a:t>
            </a:r>
          </a:p>
          <a:p>
            <a:endParaRPr lang="de-CH" sz="1600" b="0" i="0" dirty="0">
              <a:solidFill>
                <a:srgbClr val="000000"/>
              </a:solidFill>
              <a:effectLst/>
              <a:latin typeface="Arial Nova Light" panose="020B03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de-DE" altLang="de-DE" sz="1600" b="0" i="1" u="none" strike="noStrike" cap="none" normalizeH="0" baseline="0" dirty="0">
                <a:ln>
                  <a:noFill/>
                </a:ln>
                <a:solidFill>
                  <a:srgbClr val="202122"/>
                </a:solidFill>
                <a:effectLst/>
                <a:latin typeface="Arial Nova Light" panose="020B0304020202020204" pitchFamily="34" charset="0"/>
                <a:cs typeface="Arial" panose="020B0604020202020204" pitchFamily="34" charset="0"/>
              </a:rPr>
              <a:t>1 (Non) Allegro</a:t>
            </a:r>
          </a:p>
          <a:p>
            <a:pPr marL="457200" marR="0" lvl="1" indent="-457200" defTabSz="914400" rtl="0" eaLnBrk="0" fontAlgn="base" latinLnBrk="0" hangingPunct="0">
              <a:lnSpc>
                <a:spcPct val="100000"/>
              </a:lnSpc>
              <a:spcBef>
                <a:spcPct val="0"/>
              </a:spcBef>
              <a:spcAft>
                <a:spcPct val="0"/>
              </a:spcAft>
              <a:buClrTx/>
              <a:buSzTx/>
              <a:buFontTx/>
              <a:buNone/>
              <a:tabLst/>
            </a:pPr>
            <a:r>
              <a:rPr kumimoji="0" lang="de-DE" altLang="de-DE" sz="1600" b="0" i="1" u="none" strike="noStrike" cap="none" normalizeH="0" baseline="0" dirty="0">
                <a:ln>
                  <a:noFill/>
                </a:ln>
                <a:solidFill>
                  <a:srgbClr val="202122"/>
                </a:solidFill>
                <a:effectLst/>
                <a:latin typeface="Arial Nova Light" panose="020B0304020202020204" pitchFamily="34" charset="0"/>
                <a:cs typeface="Arial" panose="020B0604020202020204" pitchFamily="34" charset="0"/>
              </a:rPr>
              <a:t>2  Andante </a:t>
            </a:r>
            <a:r>
              <a:rPr kumimoji="0" lang="de-DE" altLang="de-DE" sz="1600" b="0" i="1" u="none" strike="noStrike" cap="none" normalizeH="0" baseline="0" dirty="0" err="1">
                <a:ln>
                  <a:noFill/>
                </a:ln>
                <a:solidFill>
                  <a:srgbClr val="202122"/>
                </a:solidFill>
                <a:effectLst/>
                <a:latin typeface="Arial Nova Light" panose="020B0304020202020204" pitchFamily="34" charset="0"/>
                <a:cs typeface="Arial" panose="020B0604020202020204" pitchFamily="34" charset="0"/>
              </a:rPr>
              <a:t>con</a:t>
            </a:r>
            <a:r>
              <a:rPr kumimoji="0" lang="de-DE" altLang="de-DE" sz="1600" b="0" i="1" u="none" strike="noStrike" cap="none" normalizeH="0" baseline="0" dirty="0">
                <a:ln>
                  <a:noFill/>
                </a:ln>
                <a:solidFill>
                  <a:srgbClr val="202122"/>
                </a:solidFill>
                <a:effectLst/>
                <a:latin typeface="Arial Nova Light" panose="020B0304020202020204" pitchFamily="34" charset="0"/>
                <a:cs typeface="Arial" panose="020B0604020202020204" pitchFamily="34" charset="0"/>
              </a:rPr>
              <a:t> </a:t>
            </a:r>
            <a:r>
              <a:rPr kumimoji="0" lang="de-DE" altLang="de-DE" sz="1600" b="0" i="1" u="none" strike="noStrike" cap="none" normalizeH="0" baseline="0" dirty="0" err="1">
                <a:ln>
                  <a:noFill/>
                </a:ln>
                <a:solidFill>
                  <a:srgbClr val="202122"/>
                </a:solidFill>
                <a:effectLst/>
                <a:latin typeface="Arial Nova Light" panose="020B0304020202020204" pitchFamily="34" charset="0"/>
                <a:cs typeface="Arial" panose="020B0604020202020204" pitchFamily="34" charset="0"/>
              </a:rPr>
              <a:t>moto</a:t>
            </a:r>
            <a:r>
              <a:rPr kumimoji="0" lang="de-DE" altLang="de-DE" sz="1600" b="0" i="1" u="none" strike="noStrike" cap="none" normalizeH="0" baseline="0" dirty="0">
                <a:ln>
                  <a:noFill/>
                </a:ln>
                <a:solidFill>
                  <a:srgbClr val="202122"/>
                </a:solidFill>
                <a:effectLst/>
                <a:latin typeface="Arial Nova Light" panose="020B0304020202020204" pitchFamily="34" charset="0"/>
                <a:cs typeface="Arial" panose="020B0604020202020204" pitchFamily="34" charset="0"/>
              </a:rPr>
              <a:t> (Tempo di </a:t>
            </a:r>
            <a:r>
              <a:rPr kumimoji="0" lang="de-DE" altLang="de-DE" sz="1600" b="0" i="1" u="none" strike="noStrike" cap="none" normalizeH="0" baseline="0" dirty="0" err="1">
                <a:ln>
                  <a:noFill/>
                </a:ln>
                <a:solidFill>
                  <a:srgbClr val="202122"/>
                </a:solidFill>
                <a:effectLst/>
                <a:latin typeface="Arial Nova Light" panose="020B0304020202020204" pitchFamily="34" charset="0"/>
                <a:cs typeface="Arial" panose="020B0604020202020204" pitchFamily="34" charset="0"/>
              </a:rPr>
              <a:t>valse</a:t>
            </a:r>
            <a:r>
              <a:rPr kumimoji="0" lang="de-DE" altLang="de-DE" sz="1600" b="0" i="1" u="none" strike="noStrike" cap="none" normalizeH="0" baseline="0" dirty="0">
                <a:ln>
                  <a:noFill/>
                </a:ln>
                <a:solidFill>
                  <a:srgbClr val="202122"/>
                </a:solidFill>
                <a:effectLst/>
                <a:latin typeface="Arial Nova Light" panose="020B0304020202020204" pitchFamily="34" charset="0"/>
                <a:cs typeface="Arial" panose="020B0604020202020204" pitchFamily="34" charset="0"/>
              </a:rPr>
              <a:t>)</a:t>
            </a:r>
          </a:p>
          <a:p>
            <a:pPr marL="457200" marR="0" lvl="1" indent="-457200" defTabSz="914400" rtl="0" eaLnBrk="0" fontAlgn="base" latinLnBrk="0" hangingPunct="0">
              <a:lnSpc>
                <a:spcPct val="100000"/>
              </a:lnSpc>
              <a:spcBef>
                <a:spcPct val="0"/>
              </a:spcBef>
              <a:spcAft>
                <a:spcPct val="0"/>
              </a:spcAft>
              <a:buClrTx/>
              <a:buSzTx/>
              <a:buFontTx/>
              <a:buNone/>
              <a:tabLst/>
            </a:pPr>
            <a:r>
              <a:rPr kumimoji="0" lang="de-DE" altLang="de-DE" sz="1600" b="0" i="1" u="none" strike="noStrike" cap="none" normalizeH="0" baseline="0" dirty="0">
                <a:ln>
                  <a:noFill/>
                </a:ln>
                <a:solidFill>
                  <a:srgbClr val="202122"/>
                </a:solidFill>
                <a:effectLst/>
                <a:latin typeface="Arial Nova Light" panose="020B0304020202020204" pitchFamily="34" charset="0"/>
                <a:cs typeface="Arial" panose="020B0604020202020204" pitchFamily="34" charset="0"/>
              </a:rPr>
              <a:t>3  Lento assai – Allegro vivace</a:t>
            </a:r>
            <a:endParaRPr lang="de-CH" sz="1600" i="1" dirty="0">
              <a:solidFill>
                <a:srgbClr val="000000"/>
              </a:solidFill>
              <a:latin typeface="Arial Nova Light" panose="020B0304020202020204" pitchFamily="34" charset="0"/>
            </a:endParaRPr>
          </a:p>
          <a:p>
            <a:endParaRPr lang="de-CH" sz="1600" dirty="0">
              <a:solidFill>
                <a:srgbClr val="202122"/>
              </a:solidFill>
              <a:latin typeface="Arial Nova Light" panose="020B0304020202020204" pitchFamily="34" charset="0"/>
            </a:endParaRPr>
          </a:p>
          <a:p>
            <a:r>
              <a:rPr lang="de-CH" sz="1600" dirty="0">
                <a:latin typeface="Arial Nova Light" panose="020B0304020202020204" pitchFamily="34" charset="0"/>
              </a:rPr>
              <a:t>Dirigent: Philippe Bach</a:t>
            </a:r>
          </a:p>
          <a:p>
            <a:r>
              <a:rPr lang="de-DE" sz="1600" dirty="0">
                <a:solidFill>
                  <a:srgbClr val="202122"/>
                </a:solidFill>
                <a:latin typeface="Arial Nova Light" panose="020B0304020202020204" pitchFamily="34" charset="0"/>
              </a:rPr>
              <a:t>Sopran:  Alexia </a:t>
            </a:r>
            <a:r>
              <a:rPr lang="de-DE" sz="1600" dirty="0" err="1">
                <a:solidFill>
                  <a:srgbClr val="202122"/>
                </a:solidFill>
                <a:latin typeface="Arial Nova Light" panose="020B0304020202020204" pitchFamily="34" charset="0"/>
              </a:rPr>
              <a:t>Voulgaridou</a:t>
            </a:r>
            <a:endParaRPr lang="de-DE" sz="1600" dirty="0">
              <a:solidFill>
                <a:srgbClr val="202122"/>
              </a:solidFill>
              <a:latin typeface="Arial Nova Light" panose="020B0304020202020204" pitchFamily="34" charset="0"/>
            </a:endParaRPr>
          </a:p>
          <a:p>
            <a:endParaRPr lang="de-CH" sz="1600" dirty="0">
              <a:latin typeface="Arial Nova Light" panose="020B0304020202020204" pitchFamily="34" charset="0"/>
            </a:endParaRPr>
          </a:p>
        </p:txBody>
      </p:sp>
      <p:pic>
        <p:nvPicPr>
          <p:cNvPr id="2" name="Grafik 1" descr="Ein Bild, das Person, Mann, Anzug, Menge enthält.&#10;&#10;Automatisch generierte Beschreibung">
            <a:extLst>
              <a:ext uri="{FF2B5EF4-FFF2-40B4-BE49-F238E27FC236}">
                <a16:creationId xmlns:a16="http://schemas.microsoft.com/office/drawing/2014/main" id="{DAAE2844-ED51-1AE9-4865-654831383C01}"/>
              </a:ext>
            </a:extLst>
          </p:cNvPr>
          <p:cNvPicPr>
            <a:picLocks noChangeAspect="1"/>
          </p:cNvPicPr>
          <p:nvPr/>
        </p:nvPicPr>
        <p:blipFill rotWithShape="1">
          <a:blip r:embed="rId3">
            <a:extLst>
              <a:ext uri="{28A0092B-C50C-407E-A947-70E740481C1C}">
                <a14:useLocalDpi xmlns:a14="http://schemas.microsoft.com/office/drawing/2010/main" val="0"/>
              </a:ext>
            </a:extLst>
          </a:blip>
          <a:srcRect l="4402" r="17229"/>
          <a:stretch/>
        </p:blipFill>
        <p:spPr>
          <a:xfrm>
            <a:off x="5671523" y="2060136"/>
            <a:ext cx="2723165" cy="4028724"/>
          </a:xfrm>
          <a:prstGeom prst="rect">
            <a:avLst/>
          </a:prstGeom>
          <a:effectLst/>
        </p:spPr>
      </p:pic>
      <p:pic>
        <p:nvPicPr>
          <p:cNvPr id="3" name="Grafik 2" descr="Ein Bild, das Person, drinnen, Bekleidung enthält.&#10;&#10;Automatisch generierte Beschreibung">
            <a:extLst>
              <a:ext uri="{FF2B5EF4-FFF2-40B4-BE49-F238E27FC236}">
                <a16:creationId xmlns:a16="http://schemas.microsoft.com/office/drawing/2014/main" id="{63CD5F8A-3A59-CAFA-DF75-1AECB5340660}"/>
              </a:ext>
            </a:extLst>
          </p:cNvPr>
          <p:cNvPicPr>
            <a:picLocks noChangeAspect="1"/>
          </p:cNvPicPr>
          <p:nvPr/>
        </p:nvPicPr>
        <p:blipFill rotWithShape="1">
          <a:blip r:embed="rId4">
            <a:extLst>
              <a:ext uri="{28A0092B-C50C-407E-A947-70E740481C1C}">
                <a14:useLocalDpi xmlns:a14="http://schemas.microsoft.com/office/drawing/2010/main" val="0"/>
              </a:ext>
            </a:extLst>
          </a:blip>
          <a:srcRect l="5075" r="2805" b="8311"/>
          <a:stretch/>
        </p:blipFill>
        <p:spPr>
          <a:xfrm>
            <a:off x="8955100" y="2082745"/>
            <a:ext cx="2701809" cy="4028724"/>
          </a:xfrm>
          <a:prstGeom prst="rect">
            <a:avLst/>
          </a:prstGeom>
          <a:effectLst/>
        </p:spPr>
      </p:pic>
    </p:spTree>
    <p:extLst>
      <p:ext uri="{BB962C8B-B14F-4D97-AF65-F5344CB8AC3E}">
        <p14:creationId xmlns:p14="http://schemas.microsoft.com/office/powerpoint/2010/main" val="13924249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20654D-A948-8B88-1D55-31EFE2FA2DC7}"/>
              </a:ext>
            </a:extLst>
          </p:cNvPr>
          <p:cNvSpPr>
            <a:spLocks noGrp="1"/>
          </p:cNvSpPr>
          <p:nvPr>
            <p:ph type="title"/>
          </p:nvPr>
        </p:nvSpPr>
        <p:spPr>
          <a:xfrm>
            <a:off x="4849664" y="265471"/>
            <a:ext cx="6586491" cy="1602656"/>
          </a:xfrm>
        </p:spPr>
        <p:txBody>
          <a:bodyPr>
            <a:normAutofit/>
          </a:bodyPr>
          <a:lstStyle/>
          <a:p>
            <a:pPr>
              <a:lnSpc>
                <a:spcPct val="100000"/>
              </a:lnSpc>
              <a:spcBef>
                <a:spcPts val="600"/>
              </a:spcBef>
              <a:spcAft>
                <a:spcPts val="600"/>
              </a:spcAft>
            </a:pPr>
            <a:r>
              <a:rPr lang="de-DE" sz="2600" b="1" dirty="0">
                <a:effectLst/>
                <a:latin typeface="Arial Nova Light" panose="020B0304020202020204" pitchFamily="34" charset="0"/>
                <a:ea typeface="Calibri" panose="020F0502020204030204" pitchFamily="34" charset="0"/>
                <a:cs typeface="Times New Roman" panose="02020603050405020304" pitchFamily="18" charset="0"/>
              </a:rPr>
              <a:t>Warum Kinder mit seltenen Krankheiten Unterstützung brauchen</a:t>
            </a:r>
            <a:br>
              <a:rPr lang="de-CH" sz="2600" dirty="0">
                <a:effectLst/>
                <a:latin typeface="Calibri" panose="020F0502020204030204" pitchFamily="34" charset="0"/>
                <a:ea typeface="Calibri" panose="020F0502020204030204" pitchFamily="34" charset="0"/>
                <a:cs typeface="Times New Roman" panose="02020603050405020304" pitchFamily="18" charset="0"/>
              </a:rPr>
            </a:br>
            <a:endParaRPr lang="de-CH" sz="2600" dirty="0"/>
          </a:p>
        </p:txBody>
      </p:sp>
      <p:sp>
        <p:nvSpPr>
          <p:cNvPr id="3" name="Inhaltsplatzhalter 2">
            <a:extLst>
              <a:ext uri="{FF2B5EF4-FFF2-40B4-BE49-F238E27FC236}">
                <a16:creationId xmlns:a16="http://schemas.microsoft.com/office/drawing/2014/main" id="{886C7B42-1CF2-1C00-6FBD-1CAF1E37AB79}"/>
              </a:ext>
            </a:extLst>
          </p:cNvPr>
          <p:cNvSpPr>
            <a:spLocks noGrp="1"/>
          </p:cNvSpPr>
          <p:nvPr>
            <p:ph idx="1"/>
          </p:nvPr>
        </p:nvSpPr>
        <p:spPr>
          <a:xfrm>
            <a:off x="4849664" y="1509453"/>
            <a:ext cx="7155524" cy="5220727"/>
          </a:xfrm>
        </p:spPr>
        <p:txBody>
          <a:bodyPr>
            <a:normAutofit fontScale="25000" lnSpcReduction="20000"/>
          </a:bodyPr>
          <a:lstStyle/>
          <a:p>
            <a:pPr marL="0" indent="0">
              <a:lnSpc>
                <a:spcPct val="120000"/>
              </a:lnSpc>
              <a:buNone/>
            </a:pPr>
            <a:r>
              <a:rPr lang="de-DE" sz="5600" dirty="0">
                <a:effectLst/>
                <a:latin typeface="Arial Nova Light" panose="020B0304020202020204" pitchFamily="34" charset="0"/>
                <a:ea typeface="Calibri" panose="020F0502020204030204" pitchFamily="34" charset="0"/>
                <a:cs typeface="Times New Roman" panose="02020603050405020304" pitchFamily="18" charset="0"/>
              </a:rPr>
              <a:t>Vor 9 Jahren fragte mich Manuela Stier, ob ich mit ihr den Förderverein für Kinder mit seltenen Krankheiten(KMSK) gründen möchte. Ich habe keine Sekunde gezögert und sofort meine Bereitschaft dazu erklärt. Warum? Als Herzchirurg, aber besonders als Mediziner war mir schon lange aufgefallen, dass Familien mit einem oder mehreren Kindern mit einer seltenen Krankheit häufig eine Odyssee durchleben mussten, bis eine Diagnose gestellt werden konnte und sie erfuhren, ob überhaupt eine Therapie für die Krankheit zur Verfügung stand. Ich habe selbst auch im Herzkreislaufbereich einzelne kleine Patientinnen und Patienten erlebt, die an einer seltenen Krankheit litten und lange Zeit keine Diagnose erhielten. Der Förderverein hat sich seit seiner Gründung erfolgreich entwickelt und verfolgt weiterhin lobenswerte Ziele: unter anderem der niederschwellige Zugang zu Informationen für betroffene Familien und für die Vernetzung der betroffenen Familien. </a:t>
            </a:r>
          </a:p>
          <a:p>
            <a:pPr marL="0" indent="0">
              <a:lnSpc>
                <a:spcPct val="120000"/>
              </a:lnSpc>
              <a:buNone/>
            </a:pPr>
            <a:r>
              <a:rPr lang="de-DE" sz="5600" dirty="0">
                <a:effectLst/>
                <a:latin typeface="Arial Nova Light" panose="020B0304020202020204" pitchFamily="34" charset="0"/>
                <a:ea typeface="Calibri" panose="020F0502020204030204" pitchFamily="34" charset="0"/>
                <a:cs typeface="Times New Roman" panose="02020603050405020304" pitchFamily="18" charset="0"/>
              </a:rPr>
              <a:t>Das ist nicht zu unterschätzen: Durch den Informationsaustausch werden solche Familien emotional unterstützt und ihr Lebensweg damit häufig erleichtert. Daneben pflegt der Förderverein einen regen Austausch mit Fachkräften und ermöglicht durch finanzielle Unterstützung Therapien, die weder von der Invalidenversicherung, noch von der Krankenkasse bezahlt sind.   </a:t>
            </a:r>
            <a:endParaRPr lang="de-CH" sz="5600" dirty="0">
              <a:effectLst/>
              <a:latin typeface="Arial Nova Light" panose="020B0304020202020204" pitchFamily="34" charset="0"/>
              <a:ea typeface="Calibri" panose="020F0502020204030204" pitchFamily="34" charset="0"/>
              <a:cs typeface="Times New Roman" panose="02020603050405020304" pitchFamily="18" charset="0"/>
            </a:endParaRPr>
          </a:p>
          <a:p>
            <a:pPr marL="0" indent="0">
              <a:lnSpc>
                <a:spcPct val="120000"/>
              </a:lnSpc>
              <a:buNone/>
            </a:pPr>
            <a:r>
              <a:rPr lang="de-DE" sz="5600" dirty="0">
                <a:effectLst/>
                <a:latin typeface="Arial Nova Light" panose="020B0304020202020204" pitchFamily="34" charset="0"/>
                <a:ea typeface="Calibri" panose="020F0502020204030204" pitchFamily="34" charset="0"/>
                <a:cs typeface="Times New Roman" panose="02020603050405020304" pitchFamily="18" charset="0"/>
              </a:rPr>
              <a:t>Kinder mit seltenen Krankheiten und ihre Familien erhalten dank des Vereins wertvolle Unterstützung und fühlen sich weniger alleingelassen mit ihrem herausfordernden Schicksal. </a:t>
            </a:r>
            <a:endParaRPr lang="de-CH" sz="5600" dirty="0">
              <a:effectLst/>
              <a:latin typeface="Arial Nova Light" panose="020B0304020202020204" pitchFamily="34" charset="0"/>
              <a:ea typeface="Calibri" panose="020F0502020204030204" pitchFamily="34" charset="0"/>
              <a:cs typeface="Times New Roman" panose="02020603050405020304" pitchFamily="18" charset="0"/>
            </a:endParaRPr>
          </a:p>
          <a:p>
            <a:pPr marL="0" indent="0">
              <a:lnSpc>
                <a:spcPct val="120000"/>
              </a:lnSpc>
              <a:buNone/>
            </a:pPr>
            <a:r>
              <a:rPr lang="en-US" sz="5600" dirty="0">
                <a:effectLst/>
                <a:latin typeface="Arial Nova Light" panose="020B0304020202020204" pitchFamily="34" charset="0"/>
                <a:ea typeface="Calibri" panose="020F0502020204030204" pitchFamily="34" charset="0"/>
                <a:cs typeface="Times New Roman" panose="02020603050405020304" pitchFamily="18" charset="0"/>
              </a:rPr>
              <a:t>Prof. Dr. med. Dr. </a:t>
            </a:r>
            <a:r>
              <a:rPr lang="en-US" sz="5600" dirty="0" err="1">
                <a:effectLst/>
                <a:latin typeface="Arial Nova Light" panose="020B0304020202020204" pitchFamily="34" charset="0"/>
                <a:ea typeface="Calibri" panose="020F0502020204030204" pitchFamily="34" charset="0"/>
                <a:cs typeface="Times New Roman" panose="02020603050405020304" pitchFamily="18" charset="0"/>
              </a:rPr>
              <a:t>h.c.</a:t>
            </a:r>
            <a:r>
              <a:rPr lang="en-US" sz="5600" dirty="0">
                <a:effectLst/>
                <a:latin typeface="Arial Nova Light" panose="020B0304020202020204" pitchFamily="34" charset="0"/>
                <a:ea typeface="Calibri" panose="020F0502020204030204" pitchFamily="34" charset="0"/>
                <a:cs typeface="Times New Roman" panose="02020603050405020304" pitchFamily="18" charset="0"/>
              </a:rPr>
              <a:t> Thierry Carrel</a:t>
            </a:r>
            <a:br>
              <a:rPr lang="de-CH" sz="5600" dirty="0">
                <a:latin typeface="Arial Nova Light" panose="020B0304020202020204" pitchFamily="34" charset="0"/>
                <a:ea typeface="Calibri" panose="020F0502020204030204" pitchFamily="34" charset="0"/>
                <a:cs typeface="Times New Roman" panose="02020603050405020304" pitchFamily="18" charset="0"/>
              </a:rPr>
            </a:br>
            <a:r>
              <a:rPr lang="de-DE" sz="5600" dirty="0">
                <a:effectLst/>
                <a:latin typeface="Arial Nova Light" panose="020B0304020202020204" pitchFamily="34" charset="0"/>
                <a:ea typeface="Calibri" panose="020F0502020204030204" pitchFamily="34" charset="0"/>
                <a:cs typeface="Times New Roman" panose="02020603050405020304" pitchFamily="18" charset="0"/>
              </a:rPr>
              <a:t>Herz- und </a:t>
            </a:r>
            <a:r>
              <a:rPr lang="de-DE" sz="5600" dirty="0" err="1">
                <a:effectLst/>
                <a:latin typeface="Arial Nova Light" panose="020B0304020202020204" pitchFamily="34" charset="0"/>
                <a:ea typeface="Calibri" panose="020F0502020204030204" pitchFamily="34" charset="0"/>
                <a:cs typeface="Times New Roman" panose="02020603050405020304" pitchFamily="18" charset="0"/>
              </a:rPr>
              <a:t>Gefässchirurg</a:t>
            </a:r>
            <a:r>
              <a:rPr lang="de-CH" sz="5600" dirty="0">
                <a:latin typeface="Arial Nova Light" panose="020B0304020202020204" pitchFamily="34" charset="0"/>
                <a:ea typeface="Calibri" panose="020F0502020204030204" pitchFamily="34" charset="0"/>
                <a:cs typeface="Times New Roman" panose="02020603050405020304" pitchFamily="18" charset="0"/>
              </a:rPr>
              <a:t>, </a:t>
            </a:r>
            <a:r>
              <a:rPr lang="de-DE" sz="5600" dirty="0">
                <a:effectLst/>
                <a:latin typeface="Arial Nova Light" panose="020B0304020202020204" pitchFamily="34" charset="0"/>
                <a:ea typeface="Calibri" panose="020F0502020204030204" pitchFamily="34" charset="0"/>
                <a:cs typeface="Times New Roman" panose="02020603050405020304" pitchFamily="18" charset="0"/>
              </a:rPr>
              <a:t>Bassposaunist im SMOMS, Vorstandsmitglied KMSK</a:t>
            </a:r>
            <a:endParaRPr lang="de-CH" sz="5600" dirty="0">
              <a:effectLst/>
              <a:latin typeface="Arial Nova Light" panose="020B0304020202020204" pitchFamily="34" charset="0"/>
              <a:ea typeface="Calibri" panose="020F0502020204030204" pitchFamily="34" charset="0"/>
              <a:cs typeface="Times New Roman" panose="02020603050405020304" pitchFamily="18" charset="0"/>
            </a:endParaRPr>
          </a:p>
          <a:p>
            <a:pPr marL="0" indent="0">
              <a:lnSpc>
                <a:spcPct val="110000"/>
              </a:lnSpc>
              <a:buNone/>
            </a:pPr>
            <a:endParaRPr lang="de-CH" sz="1000" dirty="0"/>
          </a:p>
        </p:txBody>
      </p:sp>
      <p:pic>
        <p:nvPicPr>
          <p:cNvPr id="5" name="Grafik 4" descr="Ein Bild, das Musik, Messing, drinnen, Blasorchester enthält.&#10;&#10;Automatisch generierte Beschreibung">
            <a:extLst>
              <a:ext uri="{FF2B5EF4-FFF2-40B4-BE49-F238E27FC236}">
                <a16:creationId xmlns:a16="http://schemas.microsoft.com/office/drawing/2014/main" id="{4A4C4B65-8ADA-86BA-C3D6-4F12B5F056E8}"/>
              </a:ext>
            </a:extLst>
          </p:cNvPr>
          <p:cNvPicPr>
            <a:picLocks noChangeAspect="1"/>
          </p:cNvPicPr>
          <p:nvPr/>
        </p:nvPicPr>
        <p:blipFill rotWithShape="1">
          <a:blip r:embed="rId2">
            <a:extLst>
              <a:ext uri="{28A0092B-C50C-407E-A947-70E740481C1C}">
                <a14:useLocalDpi xmlns:a14="http://schemas.microsoft.com/office/drawing/2010/main" val="0"/>
              </a:ext>
            </a:extLst>
          </a:blip>
          <a:srcRect l="31006" r="23875" b="-1"/>
          <a:stretch/>
        </p:blipFill>
        <p:spPr>
          <a:xfrm>
            <a:off x="0" y="10"/>
            <a:ext cx="4635571" cy="6857990"/>
          </a:xfrm>
          <a:prstGeom prst="rect">
            <a:avLst/>
          </a:prstGeom>
          <a:effectLst/>
        </p:spPr>
      </p:pic>
    </p:spTree>
    <p:extLst>
      <p:ext uri="{BB962C8B-B14F-4D97-AF65-F5344CB8AC3E}">
        <p14:creationId xmlns:p14="http://schemas.microsoft.com/office/powerpoint/2010/main" val="14875901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E3CF3915-8FC9-63F9-8FB8-EAD8A75EF2EE}"/>
              </a:ext>
            </a:extLst>
          </p:cNvPr>
          <p:cNvSpPr>
            <a:spLocks noGrp="1"/>
          </p:cNvSpPr>
          <p:nvPr>
            <p:ph idx="1"/>
          </p:nvPr>
        </p:nvSpPr>
        <p:spPr>
          <a:xfrm>
            <a:off x="1526391" y="1899403"/>
            <a:ext cx="1619933" cy="1256941"/>
          </a:xfrm>
        </p:spPr>
        <p:txBody>
          <a:bodyPr>
            <a:noAutofit/>
          </a:bodyPr>
          <a:lstStyle/>
          <a:p>
            <a:pPr marL="0" indent="0" algn="just" fontAlgn="base">
              <a:buNone/>
            </a:pPr>
            <a:endParaRPr lang="de-DE" sz="1400" b="0" i="0" dirty="0">
              <a:effectLst/>
              <a:latin typeface="Arial Nova Light" panose="020B0304020202020204" pitchFamily="34" charset="0"/>
            </a:endParaRPr>
          </a:p>
          <a:p>
            <a:pPr marL="0" indent="0">
              <a:lnSpc>
                <a:spcPct val="107000"/>
              </a:lnSpc>
              <a:spcAft>
                <a:spcPts val="800"/>
              </a:spcAft>
              <a:buNone/>
            </a:pPr>
            <a:endParaRPr lang="de-CH" sz="1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endParaRPr lang="de-CH" sz="1400" dirty="0">
              <a:effectLst/>
              <a:latin typeface="Calibri" panose="020F0502020204030204" pitchFamily="34" charset="0"/>
              <a:ea typeface="Calibri" panose="020F0502020204030204" pitchFamily="34" charset="0"/>
              <a:cs typeface="Times New Roman" panose="02020603050405020304" pitchFamily="18" charset="0"/>
            </a:endParaRPr>
          </a:p>
          <a:p>
            <a:endParaRPr lang="de-CH" sz="1400" dirty="0"/>
          </a:p>
        </p:txBody>
      </p:sp>
      <p:pic>
        <p:nvPicPr>
          <p:cNvPr id="4" name="Picture 2">
            <a:extLst>
              <a:ext uri="{FF2B5EF4-FFF2-40B4-BE49-F238E27FC236}">
                <a16:creationId xmlns:a16="http://schemas.microsoft.com/office/drawing/2014/main" id="{F775B95B-5785-034C-64C0-124BE9FA0A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707" b="1"/>
          <a:stretch/>
        </p:blipFill>
        <p:spPr bwMode="auto">
          <a:xfrm>
            <a:off x="0" y="0"/>
            <a:ext cx="12192000" cy="1456233"/>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7769F747-DA7F-861D-B65E-7682D32C3138}"/>
              </a:ext>
            </a:extLst>
          </p:cNvPr>
          <p:cNvSpPr txBox="1"/>
          <p:nvPr/>
        </p:nvSpPr>
        <p:spPr>
          <a:xfrm>
            <a:off x="513735" y="443171"/>
            <a:ext cx="8148484" cy="707886"/>
          </a:xfrm>
          <a:prstGeom prst="rect">
            <a:avLst/>
          </a:prstGeom>
          <a:noFill/>
        </p:spPr>
        <p:txBody>
          <a:bodyPr wrap="square" rtlCol="0">
            <a:spAutoFit/>
          </a:bodyPr>
          <a:lstStyle/>
          <a:p>
            <a:r>
              <a:rPr lang="de-DE" sz="4000" dirty="0">
                <a:solidFill>
                  <a:schemeClr val="bg1"/>
                </a:solidFill>
                <a:latin typeface="Arial Nova Light" panose="020B0304020202020204" pitchFamily="34" charset="0"/>
              </a:rPr>
              <a:t>Patronatskomitee</a:t>
            </a:r>
            <a:endParaRPr lang="de-CH" sz="4000" dirty="0">
              <a:solidFill>
                <a:schemeClr val="bg1"/>
              </a:solidFill>
              <a:latin typeface="Arial Nova Light" panose="020B0304020202020204" pitchFamily="34" charset="0"/>
            </a:endParaRPr>
          </a:p>
        </p:txBody>
      </p:sp>
      <p:pic>
        <p:nvPicPr>
          <p:cNvPr id="1026" name="Picture 2" descr="Martin Meuli: Der Chirurg, der Ungeborene operiert - Tagesgespräch - SRF">
            <a:extLst>
              <a:ext uri="{FF2B5EF4-FFF2-40B4-BE49-F238E27FC236}">
                <a16:creationId xmlns:a16="http://schemas.microsoft.com/office/drawing/2014/main" id="{E924A71B-C082-84F3-7DAB-2FCB15DDBE6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291" r="21935"/>
          <a:stretch/>
        </p:blipFill>
        <p:spPr bwMode="auto">
          <a:xfrm>
            <a:off x="925875" y="2160272"/>
            <a:ext cx="2445043" cy="2422468"/>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6" descr="Darum ist Ex-Starchirurg Carrel nicht mehr genehm">
            <a:extLst>
              <a:ext uri="{FF2B5EF4-FFF2-40B4-BE49-F238E27FC236}">
                <a16:creationId xmlns:a16="http://schemas.microsoft.com/office/drawing/2014/main" id="{F67F4B77-442C-FEB1-18F4-25A074840BCE}"/>
              </a:ext>
            </a:extLst>
          </p:cNvPr>
          <p:cNvSpPr>
            <a:spLocks noChangeAspect="1" noChangeArrowheads="1"/>
          </p:cNvSpPr>
          <p:nvPr/>
        </p:nvSpPr>
        <p:spPr bwMode="auto">
          <a:xfrm>
            <a:off x="6179574" y="344711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pic>
        <p:nvPicPr>
          <p:cNvPr id="1036" name="Picture 12">
            <a:extLst>
              <a:ext uri="{FF2B5EF4-FFF2-40B4-BE49-F238E27FC236}">
                <a16:creationId xmlns:a16="http://schemas.microsoft.com/office/drawing/2014/main" id="{A345D8A2-5EB3-A6BC-5E5C-C9144B5AD02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837" r="19171" b="2465"/>
          <a:stretch/>
        </p:blipFill>
        <p:spPr bwMode="auto">
          <a:xfrm>
            <a:off x="4509685" y="2160271"/>
            <a:ext cx="2563029" cy="242246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Quellbild anzeigen">
            <a:extLst>
              <a:ext uri="{FF2B5EF4-FFF2-40B4-BE49-F238E27FC236}">
                <a16:creationId xmlns:a16="http://schemas.microsoft.com/office/drawing/2014/main" id="{F76EEA42-959D-FD03-10D1-8B1A02FFF47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814" t="5421" r="7581" b="3276"/>
          <a:stretch/>
        </p:blipFill>
        <p:spPr bwMode="auto">
          <a:xfrm>
            <a:off x="8347585" y="1999503"/>
            <a:ext cx="2445043" cy="2607830"/>
          </a:xfrm>
          <a:prstGeom prst="rect">
            <a:avLst/>
          </a:prstGeom>
          <a:noFill/>
          <a:extLst>
            <a:ext uri="{909E8E84-426E-40DD-AFC4-6F175D3DCCD1}">
              <a14:hiddenFill xmlns:a14="http://schemas.microsoft.com/office/drawing/2010/main">
                <a:solidFill>
                  <a:srgbClr val="FFFFFF"/>
                </a:solidFill>
              </a14:hiddenFill>
            </a:ext>
          </a:extLst>
        </p:spPr>
      </p:pic>
      <p:sp>
        <p:nvSpPr>
          <p:cNvPr id="12" name="Textfeld 11">
            <a:extLst>
              <a:ext uri="{FF2B5EF4-FFF2-40B4-BE49-F238E27FC236}">
                <a16:creationId xmlns:a16="http://schemas.microsoft.com/office/drawing/2014/main" id="{34E636D9-597E-0E16-B62E-7E709498AC0A}"/>
              </a:ext>
            </a:extLst>
          </p:cNvPr>
          <p:cNvSpPr txBox="1"/>
          <p:nvPr/>
        </p:nvSpPr>
        <p:spPr>
          <a:xfrm>
            <a:off x="925875" y="4699913"/>
            <a:ext cx="2563029" cy="1452705"/>
          </a:xfrm>
          <a:prstGeom prst="rect">
            <a:avLst/>
          </a:prstGeom>
          <a:noFill/>
        </p:spPr>
        <p:txBody>
          <a:bodyPr wrap="square" rtlCol="0">
            <a:spAutoFit/>
          </a:bodyPr>
          <a:lstStyle/>
          <a:p>
            <a:pPr>
              <a:lnSpc>
                <a:spcPct val="110000"/>
              </a:lnSpc>
            </a:pPr>
            <a:r>
              <a:rPr lang="de-DE" sz="1600" dirty="0">
                <a:latin typeface="Arial Nova Light" panose="020B0304020202020204" pitchFamily="34" charset="0"/>
                <a:ea typeface="Calibri" panose="020F0502020204030204" pitchFamily="34" charset="0"/>
                <a:cs typeface="Times New Roman" panose="02020603050405020304" pitchFamily="18" charset="0"/>
              </a:rPr>
              <a:t>Prof. Dr. med. Emeritus</a:t>
            </a:r>
          </a:p>
          <a:p>
            <a:pPr>
              <a:lnSpc>
                <a:spcPct val="110000"/>
              </a:lnSpc>
            </a:pPr>
            <a:r>
              <a:rPr lang="de-DE" sz="1600" dirty="0">
                <a:latin typeface="Arial Nova Light" panose="020B0304020202020204" pitchFamily="34" charset="0"/>
                <a:ea typeface="Calibri" panose="020F0502020204030204" pitchFamily="34" charset="0"/>
                <a:cs typeface="Times New Roman" panose="02020603050405020304" pitchFamily="18" charset="0"/>
              </a:rPr>
              <a:t>Martin Meuli,</a:t>
            </a:r>
          </a:p>
          <a:p>
            <a:pPr>
              <a:lnSpc>
                <a:spcPct val="110000"/>
              </a:lnSpc>
            </a:pPr>
            <a:r>
              <a:rPr lang="de-DE" sz="1600" dirty="0">
                <a:latin typeface="Arial Nova Light" panose="020B0304020202020204" pitchFamily="34" charset="0"/>
                <a:ea typeface="Calibri" panose="020F0502020204030204" pitchFamily="34" charset="0"/>
                <a:cs typeface="Times New Roman" panose="02020603050405020304" pitchFamily="18" charset="0"/>
              </a:rPr>
              <a:t>Ehemaliger chirurgischer Direktor Kinderspital Zürich</a:t>
            </a:r>
          </a:p>
          <a:p>
            <a:r>
              <a:rPr lang="de-DE" dirty="0"/>
              <a:t> </a:t>
            </a:r>
            <a:endParaRPr lang="de-CH" dirty="0"/>
          </a:p>
        </p:txBody>
      </p:sp>
      <p:sp>
        <p:nvSpPr>
          <p:cNvPr id="13" name="Textfeld 12">
            <a:extLst>
              <a:ext uri="{FF2B5EF4-FFF2-40B4-BE49-F238E27FC236}">
                <a16:creationId xmlns:a16="http://schemas.microsoft.com/office/drawing/2014/main" id="{AA12508D-087B-593A-DAFE-C56C144DB6D2}"/>
              </a:ext>
            </a:extLst>
          </p:cNvPr>
          <p:cNvSpPr txBox="1"/>
          <p:nvPr/>
        </p:nvSpPr>
        <p:spPr>
          <a:xfrm>
            <a:off x="4509684" y="4650670"/>
            <a:ext cx="3560889" cy="1723549"/>
          </a:xfrm>
          <a:prstGeom prst="rect">
            <a:avLst/>
          </a:prstGeom>
          <a:noFill/>
        </p:spPr>
        <p:txBody>
          <a:bodyPr wrap="square" rtlCol="0">
            <a:spAutoFit/>
          </a:bodyPr>
          <a:lstStyle/>
          <a:p>
            <a:pPr marL="0" indent="0">
              <a:lnSpc>
                <a:spcPct val="110000"/>
              </a:lnSpc>
              <a:buNone/>
            </a:pPr>
            <a:r>
              <a:rPr lang="en-US" sz="1600" dirty="0">
                <a:effectLst/>
                <a:latin typeface="Arial Nova Light" panose="020B0304020202020204" pitchFamily="34" charset="0"/>
                <a:ea typeface="Calibri" panose="020F0502020204030204" pitchFamily="34" charset="0"/>
                <a:cs typeface="Times New Roman" panose="02020603050405020304" pitchFamily="18" charset="0"/>
              </a:rPr>
              <a:t>Prof. Dr. med. Dr. </a:t>
            </a:r>
            <a:r>
              <a:rPr lang="en-US" sz="1600" dirty="0" err="1">
                <a:effectLst/>
                <a:latin typeface="Arial Nova Light" panose="020B0304020202020204" pitchFamily="34" charset="0"/>
                <a:ea typeface="Calibri" panose="020F0502020204030204" pitchFamily="34" charset="0"/>
                <a:cs typeface="Times New Roman" panose="02020603050405020304" pitchFamily="18" charset="0"/>
              </a:rPr>
              <a:t>h.c.</a:t>
            </a:r>
            <a:r>
              <a:rPr lang="en-US" sz="1600" dirty="0">
                <a:effectLst/>
                <a:latin typeface="Arial Nova Light" panose="020B0304020202020204" pitchFamily="34" charset="0"/>
                <a:ea typeface="Calibri" panose="020F0502020204030204" pitchFamily="34" charset="0"/>
                <a:cs typeface="Times New Roman" panose="02020603050405020304" pitchFamily="18" charset="0"/>
              </a:rPr>
              <a:t> Thierry Carrel</a:t>
            </a:r>
            <a:r>
              <a:rPr lang="de-CH" sz="1600" dirty="0">
                <a:effectLst/>
                <a:latin typeface="Arial Nova Light" panose="020B0304020202020204" pitchFamily="34" charset="0"/>
                <a:ea typeface="Calibri" panose="020F0502020204030204" pitchFamily="34" charset="0"/>
                <a:cs typeface="Times New Roman" panose="02020603050405020304" pitchFamily="18" charset="0"/>
              </a:rPr>
              <a:t>, </a:t>
            </a:r>
            <a:r>
              <a:rPr lang="de-DE" sz="1600" dirty="0">
                <a:effectLst/>
                <a:latin typeface="Arial Nova Light" panose="020B0304020202020204" pitchFamily="34" charset="0"/>
                <a:ea typeface="Calibri" panose="020F0502020204030204" pitchFamily="34" charset="0"/>
                <a:cs typeface="Times New Roman" panose="02020603050405020304" pitchFamily="18" charset="0"/>
              </a:rPr>
              <a:t>Herz- und </a:t>
            </a:r>
            <a:r>
              <a:rPr lang="de-DE" sz="1600" dirty="0" err="1">
                <a:effectLst/>
                <a:latin typeface="Arial Nova Light" panose="020B0304020202020204" pitchFamily="34" charset="0"/>
                <a:ea typeface="Calibri" panose="020F0502020204030204" pitchFamily="34" charset="0"/>
                <a:cs typeface="Times New Roman" panose="02020603050405020304" pitchFamily="18" charset="0"/>
              </a:rPr>
              <a:t>Gefäschirurg</a:t>
            </a:r>
            <a:r>
              <a:rPr lang="de-CH" sz="1600" dirty="0">
                <a:effectLst/>
                <a:latin typeface="Arial Nova Light" panose="020B0304020202020204" pitchFamily="34" charset="0"/>
                <a:ea typeface="Calibri" panose="020F0502020204030204" pitchFamily="34" charset="0"/>
                <a:cs typeface="Times New Roman" panose="02020603050405020304" pitchFamily="18" charset="0"/>
              </a:rPr>
              <a:t>,</a:t>
            </a:r>
            <a:r>
              <a:rPr lang="de-DE" sz="1600" dirty="0">
                <a:effectLst/>
                <a:latin typeface="Arial Nova Light" panose="020B0304020202020204" pitchFamily="34" charset="0"/>
                <a:ea typeface="Calibri" panose="020F0502020204030204" pitchFamily="34" charset="0"/>
                <a:cs typeface="Times New Roman" panose="02020603050405020304" pitchFamily="18" charset="0"/>
              </a:rPr>
              <a:t> SMOMS Mitglied als Bassposaunist, Vorstands- </a:t>
            </a:r>
            <a:r>
              <a:rPr lang="de-DE" sz="1600" dirty="0" err="1">
                <a:effectLst/>
                <a:latin typeface="Arial Nova Light" panose="020B0304020202020204" pitchFamily="34" charset="0"/>
                <a:ea typeface="Calibri" panose="020F0502020204030204" pitchFamily="34" charset="0"/>
                <a:cs typeface="Times New Roman" panose="02020603050405020304" pitchFamily="18" charset="0"/>
              </a:rPr>
              <a:t>mitglied</a:t>
            </a:r>
            <a:r>
              <a:rPr lang="de-DE" sz="1600" dirty="0">
                <a:effectLst/>
                <a:latin typeface="Arial Nova Light" panose="020B0304020202020204" pitchFamily="34" charset="0"/>
                <a:ea typeface="Calibri" panose="020F0502020204030204" pitchFamily="34" charset="0"/>
                <a:cs typeface="Times New Roman" panose="02020603050405020304" pitchFamily="18" charset="0"/>
              </a:rPr>
              <a:t> Förderverein für Kinder mit seltenen Krankheiten (seit 2014)</a:t>
            </a:r>
            <a:endParaRPr lang="de-CH" sz="1600" dirty="0">
              <a:effectLst/>
              <a:latin typeface="Arial Nova Light" panose="020B0304020202020204" pitchFamily="34" charset="0"/>
              <a:ea typeface="Calibri" panose="020F0502020204030204" pitchFamily="34" charset="0"/>
              <a:cs typeface="Times New Roman" panose="02020603050405020304" pitchFamily="18" charset="0"/>
            </a:endParaRPr>
          </a:p>
          <a:p>
            <a:r>
              <a:rPr lang="de-DE" dirty="0"/>
              <a:t> </a:t>
            </a:r>
            <a:endParaRPr lang="de-CH" dirty="0"/>
          </a:p>
        </p:txBody>
      </p:sp>
      <p:sp>
        <p:nvSpPr>
          <p:cNvPr id="14" name="Textfeld 13">
            <a:extLst>
              <a:ext uri="{FF2B5EF4-FFF2-40B4-BE49-F238E27FC236}">
                <a16:creationId xmlns:a16="http://schemas.microsoft.com/office/drawing/2014/main" id="{789D11B6-5C07-D15E-54EC-9A5D7E8B8203}"/>
              </a:ext>
            </a:extLst>
          </p:cNvPr>
          <p:cNvSpPr txBox="1"/>
          <p:nvPr/>
        </p:nvSpPr>
        <p:spPr>
          <a:xfrm>
            <a:off x="8347584" y="4680260"/>
            <a:ext cx="3844416" cy="1695977"/>
          </a:xfrm>
          <a:prstGeom prst="rect">
            <a:avLst/>
          </a:prstGeom>
          <a:noFill/>
        </p:spPr>
        <p:txBody>
          <a:bodyPr wrap="square" rtlCol="0">
            <a:spAutoFit/>
          </a:bodyPr>
          <a:lstStyle/>
          <a:p>
            <a:pPr>
              <a:lnSpc>
                <a:spcPct val="110000"/>
              </a:lnSpc>
            </a:pPr>
            <a:r>
              <a:rPr lang="de-DE" sz="1600" dirty="0">
                <a:latin typeface="Arial Nova Light" panose="020B0304020202020204" pitchFamily="34" charset="0"/>
                <a:ea typeface="Calibri" panose="020F0502020204030204" pitchFamily="34" charset="0"/>
                <a:cs typeface="Times New Roman" panose="02020603050405020304" pitchFamily="18" charset="0"/>
              </a:rPr>
              <a:t>Prof. Dr. med. Matthias Baumgartner,  Abteilungsleiter seltene Stoffwechsel-krankheiten Kinderspital Zürich, </a:t>
            </a:r>
            <a:r>
              <a:rPr lang="de-DE" sz="1600" dirty="0">
                <a:effectLst/>
                <a:latin typeface="Arial Nova Light" panose="020B0304020202020204" pitchFamily="34" charset="0"/>
                <a:ea typeface="Calibri" panose="020F0502020204030204" pitchFamily="34" charset="0"/>
                <a:cs typeface="Times New Roman" panose="02020603050405020304" pitchFamily="18" charset="0"/>
              </a:rPr>
              <a:t>Vor-</a:t>
            </a:r>
            <a:r>
              <a:rPr lang="de-DE" sz="1600" dirty="0" err="1">
                <a:effectLst/>
                <a:latin typeface="Arial Nova Light" panose="020B0304020202020204" pitchFamily="34" charset="0"/>
                <a:ea typeface="Calibri" panose="020F0502020204030204" pitchFamily="34" charset="0"/>
                <a:cs typeface="Times New Roman" panose="02020603050405020304" pitchFamily="18" charset="0"/>
              </a:rPr>
              <a:t>standsmitglied</a:t>
            </a:r>
            <a:r>
              <a:rPr lang="de-DE" sz="1600" dirty="0">
                <a:effectLst/>
                <a:latin typeface="Arial Nova Light" panose="020B0304020202020204" pitchFamily="34" charset="0"/>
                <a:ea typeface="Calibri" panose="020F0502020204030204" pitchFamily="34" charset="0"/>
                <a:cs typeface="Times New Roman" panose="02020603050405020304" pitchFamily="18" charset="0"/>
              </a:rPr>
              <a:t> Förderverein für Kinder </a:t>
            </a:r>
          </a:p>
          <a:p>
            <a:pPr>
              <a:lnSpc>
                <a:spcPct val="110000"/>
              </a:lnSpc>
            </a:pPr>
            <a:r>
              <a:rPr lang="de-DE" sz="1600" dirty="0">
                <a:effectLst/>
                <a:latin typeface="Arial Nova Light" panose="020B0304020202020204" pitchFamily="34" charset="0"/>
                <a:ea typeface="Calibri" panose="020F0502020204030204" pitchFamily="34" charset="0"/>
                <a:cs typeface="Times New Roman" panose="02020603050405020304" pitchFamily="18" charset="0"/>
              </a:rPr>
              <a:t>mit seltenen Krankheiten (seit 2014)</a:t>
            </a:r>
            <a:endParaRPr lang="de-CH" sz="1600" dirty="0">
              <a:effectLst/>
              <a:latin typeface="Arial Nova Light" panose="020B0304020202020204" pitchFamily="34" charset="0"/>
              <a:ea typeface="Calibri" panose="020F0502020204030204" pitchFamily="34" charset="0"/>
              <a:cs typeface="Times New Roman" panose="02020603050405020304" pitchFamily="18" charset="0"/>
            </a:endParaRPr>
          </a:p>
          <a:p>
            <a:pPr>
              <a:lnSpc>
                <a:spcPct val="110000"/>
              </a:lnSpc>
            </a:pPr>
            <a:r>
              <a:rPr lang="de-DE" sz="1600" dirty="0">
                <a:latin typeface="Arial Nova Light" panose="020B0304020202020204" pitchFamily="34" charset="0"/>
                <a:ea typeface="Calibri" panose="020F0502020204030204" pitchFamily="34" charset="0"/>
                <a:cs typeface="Times New Roman" panose="02020603050405020304" pitchFamily="18" charset="0"/>
              </a:rPr>
              <a:t> </a:t>
            </a:r>
            <a:endParaRPr lang="de-CH" sz="1600" dirty="0">
              <a:latin typeface="Arial Nova Light" panose="020B03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455266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E3CF3915-8FC9-63F9-8FB8-EAD8A75EF2EE}"/>
              </a:ext>
            </a:extLst>
          </p:cNvPr>
          <p:cNvSpPr>
            <a:spLocks noGrp="1"/>
          </p:cNvSpPr>
          <p:nvPr>
            <p:ph idx="1"/>
          </p:nvPr>
        </p:nvSpPr>
        <p:spPr>
          <a:xfrm>
            <a:off x="1526391" y="1899403"/>
            <a:ext cx="1619933" cy="1256941"/>
          </a:xfrm>
        </p:spPr>
        <p:txBody>
          <a:bodyPr>
            <a:noAutofit/>
          </a:bodyPr>
          <a:lstStyle/>
          <a:p>
            <a:pPr marL="0" indent="0" algn="just" fontAlgn="base">
              <a:buNone/>
            </a:pPr>
            <a:endParaRPr lang="de-DE" sz="1400" b="0" i="0" dirty="0">
              <a:effectLst/>
              <a:latin typeface="Arial Nova Light" panose="020B0304020202020204" pitchFamily="34" charset="0"/>
            </a:endParaRPr>
          </a:p>
          <a:p>
            <a:pPr marL="0" indent="0">
              <a:lnSpc>
                <a:spcPct val="107000"/>
              </a:lnSpc>
              <a:spcAft>
                <a:spcPts val="800"/>
              </a:spcAft>
              <a:buNone/>
            </a:pPr>
            <a:endParaRPr lang="de-CH" sz="1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endParaRPr lang="de-CH" sz="1400" dirty="0">
              <a:effectLst/>
              <a:latin typeface="Calibri" panose="020F0502020204030204" pitchFamily="34" charset="0"/>
              <a:ea typeface="Calibri" panose="020F0502020204030204" pitchFamily="34" charset="0"/>
              <a:cs typeface="Times New Roman" panose="02020603050405020304" pitchFamily="18" charset="0"/>
            </a:endParaRPr>
          </a:p>
          <a:p>
            <a:endParaRPr lang="de-CH" sz="1400" dirty="0"/>
          </a:p>
        </p:txBody>
      </p:sp>
      <p:pic>
        <p:nvPicPr>
          <p:cNvPr id="4" name="Picture 2">
            <a:extLst>
              <a:ext uri="{FF2B5EF4-FFF2-40B4-BE49-F238E27FC236}">
                <a16:creationId xmlns:a16="http://schemas.microsoft.com/office/drawing/2014/main" id="{F775B95B-5785-034C-64C0-124BE9FA0A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707" b="1"/>
          <a:stretch/>
        </p:blipFill>
        <p:spPr bwMode="auto">
          <a:xfrm>
            <a:off x="0" y="0"/>
            <a:ext cx="12192000" cy="1456233"/>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7769F747-DA7F-861D-B65E-7682D32C3138}"/>
              </a:ext>
            </a:extLst>
          </p:cNvPr>
          <p:cNvSpPr txBox="1"/>
          <p:nvPr/>
        </p:nvSpPr>
        <p:spPr>
          <a:xfrm>
            <a:off x="513735" y="443171"/>
            <a:ext cx="8148484" cy="707886"/>
          </a:xfrm>
          <a:prstGeom prst="rect">
            <a:avLst/>
          </a:prstGeom>
          <a:noFill/>
        </p:spPr>
        <p:txBody>
          <a:bodyPr wrap="square" rtlCol="0">
            <a:spAutoFit/>
          </a:bodyPr>
          <a:lstStyle/>
          <a:p>
            <a:r>
              <a:rPr lang="de-DE" sz="4000" dirty="0">
                <a:solidFill>
                  <a:schemeClr val="bg1"/>
                </a:solidFill>
                <a:latin typeface="Arial Nova Light" panose="020B0304020202020204" pitchFamily="34" charset="0"/>
              </a:rPr>
              <a:t>Konzertsaal</a:t>
            </a:r>
            <a:endParaRPr lang="de-CH" sz="4000" dirty="0">
              <a:solidFill>
                <a:schemeClr val="bg1"/>
              </a:solidFill>
              <a:latin typeface="Arial Nova Light" panose="020B0304020202020204" pitchFamily="34" charset="0"/>
            </a:endParaRPr>
          </a:p>
        </p:txBody>
      </p:sp>
      <p:sp>
        <p:nvSpPr>
          <p:cNvPr id="6" name="AutoShape 6" descr="Darum ist Ex-Starchirurg Carrel nicht mehr genehm">
            <a:extLst>
              <a:ext uri="{FF2B5EF4-FFF2-40B4-BE49-F238E27FC236}">
                <a16:creationId xmlns:a16="http://schemas.microsoft.com/office/drawing/2014/main" id="{F67F4B77-442C-FEB1-18F4-25A074840BCE}"/>
              </a:ext>
            </a:extLst>
          </p:cNvPr>
          <p:cNvSpPr>
            <a:spLocks noChangeAspect="1" noChangeArrowheads="1"/>
          </p:cNvSpPr>
          <p:nvPr/>
        </p:nvSpPr>
        <p:spPr bwMode="auto">
          <a:xfrm>
            <a:off x="6179574" y="344711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pic>
        <p:nvPicPr>
          <p:cNvPr id="2050" name="Picture 2" descr="Seating plans - Visitors - Tonhalle Zürich">
            <a:extLst>
              <a:ext uri="{FF2B5EF4-FFF2-40B4-BE49-F238E27FC236}">
                <a16:creationId xmlns:a16="http://schemas.microsoft.com/office/drawing/2014/main" id="{C0E09657-A4DC-ADB1-3BE7-8152CFB791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93" y="2176190"/>
            <a:ext cx="8325144" cy="468181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4310C003-F33B-FEC1-ADB9-8E48AFE399E1}"/>
              </a:ext>
            </a:extLst>
          </p:cNvPr>
          <p:cNvSpPr txBox="1"/>
          <p:nvPr/>
        </p:nvSpPr>
        <p:spPr>
          <a:xfrm>
            <a:off x="8464832" y="2182253"/>
            <a:ext cx="3369359" cy="3693319"/>
          </a:xfrm>
          <a:prstGeom prst="rect">
            <a:avLst/>
          </a:prstGeom>
          <a:noFill/>
        </p:spPr>
        <p:txBody>
          <a:bodyPr wrap="square" rtlCol="0">
            <a:spAutoFit/>
          </a:bodyPr>
          <a:lstStyle/>
          <a:p>
            <a:r>
              <a:rPr lang="de-DE" b="0" i="0" dirty="0">
                <a:solidFill>
                  <a:srgbClr val="4D5156"/>
                </a:solidFill>
                <a:effectLst/>
                <a:latin typeface="Arial Nova Light" panose="020B0304020202020204" pitchFamily="34" charset="0"/>
              </a:rPr>
              <a:t>Die Tonhalle ist der Konzertsaal in Zürich, Heimat des Tonhalle-Orchesters Zürich, eines der führenden Orchester der Schweiz. </a:t>
            </a:r>
          </a:p>
          <a:p>
            <a:endParaRPr lang="de-DE" b="0" i="0" dirty="0">
              <a:solidFill>
                <a:srgbClr val="4D5156"/>
              </a:solidFill>
              <a:effectLst/>
              <a:latin typeface="Arial Nova Light" panose="020B0304020202020204" pitchFamily="34" charset="0"/>
            </a:endParaRPr>
          </a:p>
          <a:p>
            <a:r>
              <a:rPr lang="de-DE" b="0" i="0" dirty="0">
                <a:solidFill>
                  <a:srgbClr val="4D5156"/>
                </a:solidFill>
                <a:effectLst/>
                <a:latin typeface="Arial Nova Light" panose="020B0304020202020204" pitchFamily="34" charset="0"/>
              </a:rPr>
              <a:t>Der Saal mit 1455 Sitzplätzen an der </a:t>
            </a:r>
            <a:r>
              <a:rPr lang="de-DE" b="0" i="0" dirty="0" err="1">
                <a:solidFill>
                  <a:srgbClr val="4D5156"/>
                </a:solidFill>
                <a:effectLst/>
                <a:latin typeface="Arial Nova Light" panose="020B0304020202020204" pitchFamily="34" charset="0"/>
              </a:rPr>
              <a:t>Claridenstrasse</a:t>
            </a:r>
            <a:r>
              <a:rPr lang="de-DE" b="0" i="0" dirty="0">
                <a:solidFill>
                  <a:srgbClr val="4D5156"/>
                </a:solidFill>
                <a:effectLst/>
                <a:latin typeface="Arial Nova Light" panose="020B0304020202020204" pitchFamily="34" charset="0"/>
              </a:rPr>
              <a:t> 7 in Zürich wurde 1895 von Johannes Brahms eingeweiht. </a:t>
            </a:r>
          </a:p>
          <a:p>
            <a:endParaRPr lang="de-DE" dirty="0">
              <a:solidFill>
                <a:srgbClr val="4D5156"/>
              </a:solidFill>
              <a:latin typeface="Arial Nova Light" panose="020B0304020202020204" pitchFamily="34" charset="0"/>
            </a:endParaRPr>
          </a:p>
          <a:p>
            <a:r>
              <a:rPr lang="de-DE" b="0" i="0" dirty="0">
                <a:solidFill>
                  <a:srgbClr val="4D5156"/>
                </a:solidFill>
                <a:effectLst/>
                <a:latin typeface="Arial Nova Light" panose="020B0304020202020204" pitchFamily="34" charset="0"/>
              </a:rPr>
              <a:t>Der Saal gilt als „akustisch hervorragend“</a:t>
            </a:r>
            <a:endParaRPr lang="de-CH" dirty="0">
              <a:latin typeface="Arial Nova Light" panose="020B0304020202020204" pitchFamily="34" charset="0"/>
            </a:endParaRPr>
          </a:p>
        </p:txBody>
      </p:sp>
    </p:spTree>
    <p:extLst>
      <p:ext uri="{BB962C8B-B14F-4D97-AF65-F5344CB8AC3E}">
        <p14:creationId xmlns:p14="http://schemas.microsoft.com/office/powerpoint/2010/main" val="17144366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32CE64-884F-50F8-3765-41945C84C3D3}"/>
              </a:ext>
            </a:extLst>
          </p:cNvPr>
          <p:cNvSpPr>
            <a:spLocks noGrp="1"/>
          </p:cNvSpPr>
          <p:nvPr>
            <p:ph type="title"/>
          </p:nvPr>
        </p:nvSpPr>
        <p:spPr>
          <a:xfrm>
            <a:off x="582561" y="381000"/>
            <a:ext cx="11021610" cy="1010254"/>
          </a:xfrm>
        </p:spPr>
        <p:txBody>
          <a:bodyPr>
            <a:normAutofit fontScale="90000"/>
          </a:bodyPr>
          <a:lstStyle/>
          <a:p>
            <a:r>
              <a:rPr lang="de-DE" sz="4400" b="1" dirty="0">
                <a:effectLst/>
                <a:latin typeface="Arial Nova Light" panose="020B0304020202020204" pitchFamily="34" charset="0"/>
                <a:ea typeface="Calibri" panose="020F0502020204030204" pitchFamily="34" charset="0"/>
                <a:cs typeface="Times New Roman" panose="02020603050405020304" pitchFamily="18" charset="0"/>
              </a:rPr>
              <a:t>Förderverein für Kinder mit seltenen Krankheiten</a:t>
            </a:r>
            <a:endParaRPr lang="de-CH" b="1" dirty="0">
              <a:solidFill>
                <a:srgbClr val="FF0000"/>
              </a:solidFill>
              <a:latin typeface="Arial Nova Light" panose="020B0304020202020204" pitchFamily="34" charset="0"/>
            </a:endParaRPr>
          </a:p>
        </p:txBody>
      </p:sp>
      <p:sp>
        <p:nvSpPr>
          <p:cNvPr id="7" name="Textfeld 6">
            <a:extLst>
              <a:ext uri="{FF2B5EF4-FFF2-40B4-BE49-F238E27FC236}">
                <a16:creationId xmlns:a16="http://schemas.microsoft.com/office/drawing/2014/main" id="{7A0D8C48-46B0-C146-15B8-299D7FC755AD}"/>
              </a:ext>
            </a:extLst>
          </p:cNvPr>
          <p:cNvSpPr txBox="1"/>
          <p:nvPr/>
        </p:nvSpPr>
        <p:spPr>
          <a:xfrm>
            <a:off x="5336833" y="1769302"/>
            <a:ext cx="6637453" cy="5509200"/>
          </a:xfrm>
          <a:prstGeom prst="rect">
            <a:avLst/>
          </a:prstGeom>
          <a:noFill/>
        </p:spPr>
        <p:txBody>
          <a:bodyPr wrap="square" rtlCol="0">
            <a:spAutoFit/>
          </a:bodyPr>
          <a:lstStyle/>
          <a:p>
            <a:pPr>
              <a:tabLst>
                <a:tab pos="346075" algn="l"/>
              </a:tabLst>
            </a:pPr>
            <a:r>
              <a:rPr lang="de-CH" sz="1600" dirty="0">
                <a:effectLst/>
                <a:latin typeface="Arial Nova Light" panose="020F0302020204030204" pitchFamily="34" charset="0"/>
                <a:cs typeface="Arial Nova Light" panose="020F0302020204030204" pitchFamily="34" charset="0"/>
              </a:rPr>
              <a:t>Wir setzen uns seit 2014 schweizweit mit viel Herzblut für die rund </a:t>
            </a:r>
          </a:p>
          <a:p>
            <a:pPr>
              <a:tabLst>
                <a:tab pos="346075" algn="l"/>
              </a:tabLst>
            </a:pPr>
            <a:r>
              <a:rPr lang="de-CH" sz="1600" dirty="0">
                <a:effectLst/>
                <a:latin typeface="Arial Nova Light" panose="020F0302020204030204" pitchFamily="34" charset="0"/>
                <a:cs typeface="Arial Nova Light" panose="020F0302020204030204" pitchFamily="34" charset="0"/>
              </a:rPr>
              <a:t>350 000 betroffenen Kinder und Jugendlichen mit einer seltenen </a:t>
            </a:r>
            <a:br>
              <a:rPr lang="de-CH" sz="1600" dirty="0">
                <a:effectLst/>
                <a:latin typeface="Arial Nova Light" panose="020F0302020204030204" pitchFamily="34" charset="0"/>
                <a:cs typeface="Arial Nova Light" panose="020F0302020204030204" pitchFamily="34" charset="0"/>
              </a:rPr>
            </a:br>
            <a:r>
              <a:rPr lang="de-CH" sz="1600" dirty="0">
                <a:effectLst/>
                <a:latin typeface="Arial Nova Light" panose="020F0302020204030204" pitchFamily="34" charset="0"/>
                <a:cs typeface="Arial Nova Light" panose="020F0302020204030204" pitchFamily="34" charset="0"/>
              </a:rPr>
              <a:t>Krankheit und deren Familien ein. Unsere drei Schwerpunkte:</a:t>
            </a:r>
          </a:p>
          <a:p>
            <a:pPr>
              <a:tabLst>
                <a:tab pos="346075" algn="l"/>
              </a:tabLst>
            </a:pPr>
            <a:endParaRPr lang="de-CH" sz="1600" dirty="0">
              <a:effectLst/>
              <a:latin typeface="Arial Nova Light" panose="020F0302020204030204" pitchFamily="34" charset="0"/>
              <a:cs typeface="Arial Nova Light" panose="020F0302020204030204" pitchFamily="34" charset="0"/>
            </a:endParaRPr>
          </a:p>
          <a:p>
            <a:pPr>
              <a:tabLst>
                <a:tab pos="346075" algn="l"/>
              </a:tabLst>
            </a:pPr>
            <a:r>
              <a:rPr lang="de-CH" sz="1600" dirty="0">
                <a:effectLst/>
                <a:latin typeface="Arial Nova Light" panose="020F0302020204030204" pitchFamily="34" charset="0"/>
                <a:cs typeface="Arial Nova Light" panose="020F0302020204030204" pitchFamily="34" charset="0"/>
              </a:rPr>
              <a:t>·     Finanzielle Direkthilfe: 2022 rund 0.5 Mio. an betroffene</a:t>
            </a:r>
          </a:p>
          <a:p>
            <a:pPr>
              <a:tabLst>
                <a:tab pos="346075" algn="l"/>
              </a:tabLst>
            </a:pPr>
            <a:r>
              <a:rPr lang="de-CH" sz="1600" dirty="0">
                <a:latin typeface="Arial Nova Light" panose="020F0302020204030204" pitchFamily="34" charset="0"/>
                <a:cs typeface="Arial Nova Light" panose="020F0302020204030204" pitchFamily="34" charset="0"/>
              </a:rPr>
              <a:t>	</a:t>
            </a:r>
            <a:r>
              <a:rPr lang="de-CH" sz="1600" dirty="0">
                <a:effectLst/>
                <a:latin typeface="Arial Nova Light" panose="020F0302020204030204" pitchFamily="34" charset="0"/>
                <a:cs typeface="Arial Nova Light" panose="020F0302020204030204" pitchFamily="34" charset="0"/>
              </a:rPr>
              <a:t>Familien für Therapien, Mobilität und Entlastung ausbezahlt.</a:t>
            </a:r>
            <a:br>
              <a:rPr lang="de-CH" sz="1600" dirty="0">
                <a:effectLst/>
                <a:latin typeface="Arial Nova Light" panose="020F0302020204030204" pitchFamily="34" charset="0"/>
                <a:cs typeface="Arial Nova Light" panose="020F0302020204030204" pitchFamily="34" charset="0"/>
              </a:rPr>
            </a:br>
            <a:endParaRPr lang="de-CH" sz="1600" dirty="0">
              <a:effectLst/>
              <a:latin typeface="Arial Nova Light" panose="020F0302020204030204" pitchFamily="34" charset="0"/>
              <a:cs typeface="Arial Nova Light" panose="020F0302020204030204" pitchFamily="34" charset="0"/>
            </a:endParaRPr>
          </a:p>
          <a:p>
            <a:pPr>
              <a:tabLst>
                <a:tab pos="346075" algn="l"/>
              </a:tabLst>
            </a:pPr>
            <a:r>
              <a:rPr lang="de-CH" sz="1600" dirty="0">
                <a:effectLst/>
                <a:latin typeface="Arial Nova Light" panose="020F0302020204030204" pitchFamily="34" charset="0"/>
                <a:cs typeface="Arial Nova Light" panose="020F0302020204030204" pitchFamily="34" charset="0"/>
              </a:rPr>
              <a:t>·     Betroffene Familien verbinden: 2022 durften wir 1100 	Familienmitglieder kostenlosen zu Familien-Events einladen, </a:t>
            </a:r>
          </a:p>
          <a:p>
            <a:pPr>
              <a:tabLst>
                <a:tab pos="346075" algn="l"/>
              </a:tabLst>
            </a:pPr>
            <a:r>
              <a:rPr lang="de-CH" sz="1600" dirty="0">
                <a:latin typeface="Arial Nova Light" panose="020F0302020204030204" pitchFamily="34" charset="0"/>
                <a:cs typeface="Arial Nova Light" panose="020F0302020204030204" pitchFamily="34" charset="0"/>
              </a:rPr>
              <a:t>	</a:t>
            </a:r>
            <a:r>
              <a:rPr lang="de-CH" sz="1600" dirty="0">
                <a:effectLst/>
                <a:latin typeface="Arial Nova Light" panose="020F0302020204030204" pitchFamily="34" charset="0"/>
                <a:cs typeface="Arial Nova Light" panose="020F0302020204030204" pitchFamily="34" charset="0"/>
              </a:rPr>
              <a:t>Facebook KMSK Selbsthilfegruppe mit 690 Eltern und 755 Familien </a:t>
            </a:r>
          </a:p>
          <a:p>
            <a:pPr>
              <a:tabLst>
                <a:tab pos="346075" algn="l"/>
              </a:tabLst>
            </a:pPr>
            <a:r>
              <a:rPr lang="de-CH" sz="1600" dirty="0">
                <a:latin typeface="Arial Nova Light" panose="020F0302020204030204" pitchFamily="34" charset="0"/>
                <a:cs typeface="Arial Nova Light" panose="020F0302020204030204" pitchFamily="34" charset="0"/>
              </a:rPr>
              <a:t>	</a:t>
            </a:r>
            <a:r>
              <a:rPr lang="de-CH" sz="1600" dirty="0">
                <a:effectLst/>
                <a:latin typeface="Arial Nova Light" panose="020F0302020204030204" pitchFamily="34" charset="0"/>
                <a:cs typeface="Arial Nova Light" panose="020F0302020204030204" pitchFamily="34" charset="0"/>
              </a:rPr>
              <a:t>im KMSK Familien-Netzwerk.</a:t>
            </a:r>
            <a:br>
              <a:rPr lang="de-CH" sz="1600" dirty="0">
                <a:effectLst/>
                <a:latin typeface="Arial Nova Light" panose="020F0302020204030204" pitchFamily="34" charset="0"/>
                <a:cs typeface="Arial Nova Light" panose="020F0302020204030204" pitchFamily="34" charset="0"/>
              </a:rPr>
            </a:br>
            <a:endParaRPr lang="de-CH" sz="1600" dirty="0">
              <a:effectLst/>
              <a:latin typeface="Arial Nova Light" panose="020F0302020204030204" pitchFamily="34" charset="0"/>
              <a:cs typeface="Arial Nova Light" panose="020F0302020204030204" pitchFamily="34" charset="0"/>
            </a:endParaRPr>
          </a:p>
          <a:p>
            <a:pPr>
              <a:tabLst>
                <a:tab pos="346075" algn="l"/>
              </a:tabLst>
            </a:pPr>
            <a:r>
              <a:rPr lang="de-CH" sz="1600" dirty="0">
                <a:effectLst/>
                <a:latin typeface="Arial Nova Light" panose="020F0302020204030204" pitchFamily="34" charset="0"/>
                <a:cs typeface="Arial Nova Light" panose="020F0302020204030204" pitchFamily="34" charset="0"/>
              </a:rPr>
              <a:t>·	Wissensvermittlung zum Thema seltene Krankheiten: für (neu) 	betroffene Familien, Fachpersonen und Medien (KMSK Wissens-</a:t>
            </a:r>
          </a:p>
          <a:p>
            <a:pPr>
              <a:tabLst>
                <a:tab pos="346075" algn="l"/>
              </a:tabLst>
            </a:pPr>
            <a:r>
              <a:rPr lang="de-CH" sz="1600" dirty="0">
                <a:latin typeface="Arial Nova Light" panose="020F0302020204030204" pitchFamily="34" charset="0"/>
                <a:cs typeface="Arial Nova Light" panose="020F0302020204030204" pitchFamily="34" charset="0"/>
              </a:rPr>
              <a:t>	</a:t>
            </a:r>
            <a:r>
              <a:rPr lang="de-CH" sz="1600" dirty="0" err="1">
                <a:effectLst/>
                <a:latin typeface="Arial Nova Light" panose="020F0302020204030204" pitchFamily="34" charset="0"/>
                <a:cs typeface="Arial Nova Light" panose="020F0302020204030204" pitchFamily="34" charset="0"/>
              </a:rPr>
              <a:t>bücher</a:t>
            </a:r>
            <a:r>
              <a:rPr lang="de-CH" sz="1600" dirty="0">
                <a:effectLst/>
                <a:latin typeface="Arial Nova Light" panose="020F0302020204030204" pitchFamily="34" charset="0"/>
                <a:cs typeface="Arial Nova Light" panose="020F0302020204030204" pitchFamily="34" charset="0"/>
              </a:rPr>
              <a:t> Seltene Krankheiten und </a:t>
            </a:r>
            <a:r>
              <a:rPr lang="de-CH" sz="1600" dirty="0" err="1">
                <a:effectLst/>
                <a:latin typeface="Arial Nova Light" panose="020F0302020204030204" pitchFamily="34" charset="0"/>
                <a:cs typeface="Arial Nova Light" panose="020F0302020204030204" pitchFamily="34" charset="0"/>
              </a:rPr>
              <a:t>www.wissensplattform.kmsk.ch</a:t>
            </a:r>
            <a:r>
              <a:rPr lang="de-CH" sz="1600" dirty="0">
                <a:effectLst/>
                <a:latin typeface="Arial Nova Light" panose="020F0302020204030204" pitchFamily="34" charset="0"/>
                <a:cs typeface="Arial Nova Light" panose="020F0302020204030204" pitchFamily="34" charset="0"/>
              </a:rPr>
              <a:t>)</a:t>
            </a:r>
            <a:br>
              <a:rPr lang="de-CH" sz="1600" dirty="0">
                <a:effectLst/>
                <a:latin typeface="Arial Nova Light" panose="020F0302020204030204" pitchFamily="34" charset="0"/>
                <a:cs typeface="Arial Nova Light" panose="020F0302020204030204" pitchFamily="34" charset="0"/>
              </a:rPr>
            </a:br>
            <a:br>
              <a:rPr lang="de-CH" sz="1600" dirty="0">
                <a:effectLst/>
                <a:latin typeface="Arial Nova Light" panose="020F0302020204030204" pitchFamily="34" charset="0"/>
                <a:cs typeface="Arial Nova Light" panose="020F0302020204030204" pitchFamily="34" charset="0"/>
              </a:rPr>
            </a:br>
            <a:r>
              <a:rPr lang="de-CH" sz="1600" dirty="0">
                <a:effectLst/>
                <a:latin typeface="Arial Nova Light" panose="020F0302020204030204" pitchFamily="34" charset="0"/>
                <a:cs typeface="Arial Nova Light" panose="020F0302020204030204" pitchFamily="34" charset="0"/>
              </a:rPr>
              <a:t>Wir bedanken uns für das Vertrauen, welches wir von unseren betroffenen Familien, Fachpersonen, langjährigen Spender*innen, Gönner*innen, Partner* innen, Sponsor*innen und Medien erhalten. </a:t>
            </a:r>
          </a:p>
          <a:p>
            <a:pPr>
              <a:tabLst>
                <a:tab pos="346075" algn="l"/>
              </a:tabLst>
            </a:pPr>
            <a:r>
              <a:rPr lang="de-CH" sz="1600" dirty="0">
                <a:effectLst/>
                <a:latin typeface="Arial Nova Light" panose="020F0302020204030204" pitchFamily="34" charset="0"/>
                <a:cs typeface="Arial Nova Light" panose="020F0302020204030204" pitchFamily="34" charset="0"/>
              </a:rPr>
              <a:t>Weitere Informationen </a:t>
            </a:r>
            <a:r>
              <a:rPr lang="de-CH" sz="1600" dirty="0">
                <a:solidFill>
                  <a:srgbClr val="FF0000"/>
                </a:solidFill>
                <a:effectLst/>
                <a:latin typeface="Arial Nova Light" panose="020F0302020204030204" pitchFamily="34" charset="0"/>
                <a:cs typeface="Arial Nova Light" panose="020F0302020204030204" pitchFamily="34" charset="0"/>
                <a:hlinkClick r:id="rId3">
                  <a:extLst>
                    <a:ext uri="{A12FA001-AC4F-418D-AE19-62706E023703}">
                      <ahyp:hlinkClr xmlns:ahyp="http://schemas.microsoft.com/office/drawing/2018/hyperlinkcolor" val="tx"/>
                    </a:ext>
                  </a:extLst>
                </a:hlinkClick>
              </a:rPr>
              <a:t>www.kmsk.ch</a:t>
            </a:r>
            <a:endParaRPr lang="de-CH" sz="1600" dirty="0">
              <a:solidFill>
                <a:srgbClr val="FF0000"/>
              </a:solidFill>
              <a:effectLst/>
              <a:latin typeface="Arial Nova Light" panose="020F0302020204030204" pitchFamily="34" charset="0"/>
              <a:cs typeface="Arial Nova Light" panose="020F0302020204030204" pitchFamily="34" charset="0"/>
            </a:endParaRPr>
          </a:p>
          <a:p>
            <a:pPr>
              <a:tabLst>
                <a:tab pos="346075" algn="l"/>
              </a:tabLst>
            </a:pPr>
            <a:br>
              <a:rPr lang="de-CH" sz="1600" dirty="0">
                <a:effectLst/>
                <a:latin typeface="Arial Nova Light" panose="020F0302020204030204" pitchFamily="34" charset="0"/>
                <a:cs typeface="Arial Nova Light" panose="020F0302020204030204" pitchFamily="34" charset="0"/>
              </a:rPr>
            </a:br>
            <a:endParaRPr lang="de-CH" sz="1600" dirty="0">
              <a:effectLst/>
              <a:latin typeface="Arial Nova Light" panose="020F0302020204030204" pitchFamily="34" charset="0"/>
              <a:cs typeface="Arial Nova Light" panose="020F0302020204030204" pitchFamily="34" charset="0"/>
            </a:endParaRPr>
          </a:p>
        </p:txBody>
      </p:sp>
      <p:pic>
        <p:nvPicPr>
          <p:cNvPr id="19" name="Grafik 18">
            <a:extLst>
              <a:ext uri="{FF2B5EF4-FFF2-40B4-BE49-F238E27FC236}">
                <a16:creationId xmlns:a16="http://schemas.microsoft.com/office/drawing/2014/main" id="{F19EACE8-55A5-19A6-84A1-97B52ABD97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846396"/>
            <a:ext cx="5024130" cy="5024130"/>
          </a:xfrm>
          <a:prstGeom prst="rect">
            <a:avLst/>
          </a:prstGeom>
        </p:spPr>
      </p:pic>
    </p:spTree>
    <p:extLst>
      <p:ext uri="{BB962C8B-B14F-4D97-AF65-F5344CB8AC3E}">
        <p14:creationId xmlns:p14="http://schemas.microsoft.com/office/powerpoint/2010/main" val="16005898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6C5A052F-563B-4EB7-9608-0ED5880F64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707" b="1"/>
          <a:stretch/>
        </p:blipFill>
        <p:spPr bwMode="auto">
          <a:xfrm>
            <a:off x="0" y="-78658"/>
            <a:ext cx="12192000" cy="1456233"/>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2F122919-5233-48E2-98F4-4BC83B301104}"/>
              </a:ext>
            </a:extLst>
          </p:cNvPr>
          <p:cNvSpPr>
            <a:spLocks noGrp="1"/>
          </p:cNvSpPr>
          <p:nvPr>
            <p:ph type="title"/>
          </p:nvPr>
        </p:nvSpPr>
        <p:spPr>
          <a:xfrm>
            <a:off x="497221" y="52012"/>
            <a:ext cx="10515600" cy="1325563"/>
          </a:xfrm>
        </p:spPr>
        <p:txBody>
          <a:bodyPr>
            <a:normAutofit/>
          </a:bodyPr>
          <a:lstStyle/>
          <a:p>
            <a:r>
              <a:rPr lang="de-DE" sz="4000" dirty="0">
                <a:solidFill>
                  <a:schemeClr val="bg1"/>
                </a:solidFill>
                <a:latin typeface="Arial Nova Light" panose="020B0304020202020204" pitchFamily="34" charset="0"/>
              </a:rPr>
              <a:t>Budget</a:t>
            </a:r>
            <a:endParaRPr lang="de-CH" sz="4000" dirty="0">
              <a:solidFill>
                <a:schemeClr val="bg1"/>
              </a:solidFill>
              <a:latin typeface="Arial Nova Light" panose="020B0304020202020204" pitchFamily="34" charset="0"/>
            </a:endParaRPr>
          </a:p>
        </p:txBody>
      </p:sp>
      <p:sp>
        <p:nvSpPr>
          <p:cNvPr id="8" name="Textfeld 7">
            <a:extLst>
              <a:ext uri="{FF2B5EF4-FFF2-40B4-BE49-F238E27FC236}">
                <a16:creationId xmlns:a16="http://schemas.microsoft.com/office/drawing/2014/main" id="{225594EC-B77C-4729-9313-D37278934BDA}"/>
              </a:ext>
            </a:extLst>
          </p:cNvPr>
          <p:cNvSpPr txBox="1"/>
          <p:nvPr/>
        </p:nvSpPr>
        <p:spPr>
          <a:xfrm>
            <a:off x="487770" y="1571729"/>
            <a:ext cx="4903431" cy="4031873"/>
          </a:xfrm>
          <a:prstGeom prst="rect">
            <a:avLst/>
          </a:prstGeom>
          <a:noFill/>
        </p:spPr>
        <p:txBody>
          <a:bodyPr wrap="square" rtlCol="0">
            <a:spAutoFit/>
          </a:bodyPr>
          <a:lstStyle/>
          <a:p>
            <a:r>
              <a:rPr lang="de-DE" sz="1600" b="1" dirty="0">
                <a:latin typeface="Arial Nova Light" panose="020B0304020202020204" pitchFamily="34" charset="0"/>
              </a:rPr>
              <a:t>Aufwand</a:t>
            </a:r>
            <a:r>
              <a:rPr lang="de-DE" sz="1600" dirty="0">
                <a:latin typeface="Arial Nova Light" panose="020B0304020202020204" pitchFamily="34" charset="0"/>
              </a:rPr>
              <a:t>			  	   </a:t>
            </a:r>
            <a:r>
              <a:rPr lang="de-DE" sz="1600" b="1" dirty="0">
                <a:latin typeface="Arial Nova Light" panose="020B0304020202020204" pitchFamily="34" charset="0"/>
              </a:rPr>
              <a:t>CHF</a:t>
            </a:r>
          </a:p>
          <a:p>
            <a:endParaRPr lang="de-DE" sz="1600" dirty="0">
              <a:latin typeface="Arial Nova Light" panose="020B0304020202020204" pitchFamily="34" charset="0"/>
            </a:endParaRPr>
          </a:p>
          <a:p>
            <a:r>
              <a:rPr lang="de-DE" sz="1600" dirty="0">
                <a:latin typeface="Arial Nova Light" panose="020B0304020202020204" pitchFamily="34" charset="0"/>
              </a:rPr>
              <a:t>Miete</a:t>
            </a:r>
            <a:r>
              <a:rPr lang="de-DE" sz="1600" b="1" dirty="0">
                <a:latin typeface="Arial Nova Light" panose="020B0304020202020204" pitchFamily="34" charset="0"/>
              </a:rPr>
              <a:t> </a:t>
            </a:r>
            <a:r>
              <a:rPr lang="de-DE" sz="1600" dirty="0">
                <a:latin typeface="Arial Nova Light" panose="020B0304020202020204" pitchFamily="34" charset="0"/>
              </a:rPr>
              <a:t>Tonhalle		               15 000	</a:t>
            </a:r>
          </a:p>
          <a:p>
            <a:r>
              <a:rPr lang="de-CH" sz="1600" dirty="0">
                <a:latin typeface="Arial Nova Light" panose="020B0304020202020204" pitchFamily="34" charset="0"/>
              </a:rPr>
              <a:t>Miete Probenräume			1 100</a:t>
            </a:r>
          </a:p>
          <a:p>
            <a:endParaRPr lang="de-CH" sz="1600" dirty="0">
              <a:latin typeface="Arial Nova Light" panose="020B0304020202020204" pitchFamily="34" charset="0"/>
            </a:endParaRPr>
          </a:p>
          <a:p>
            <a:r>
              <a:rPr lang="de-CH" sz="1600" dirty="0">
                <a:latin typeface="Arial Nova Light" panose="020B0304020202020204" pitchFamily="34" charset="0"/>
              </a:rPr>
              <a:t>Gagen Berufsmusiker	               15 000	</a:t>
            </a:r>
          </a:p>
          <a:p>
            <a:r>
              <a:rPr lang="de-CH" sz="1600" dirty="0">
                <a:latin typeface="Arial Nova Light" panose="020B0304020202020204" pitchFamily="34" charset="0"/>
              </a:rPr>
              <a:t>Spesen				1 000</a:t>
            </a:r>
          </a:p>
          <a:p>
            <a:r>
              <a:rPr lang="de-CH" sz="1600" dirty="0">
                <a:latin typeface="Arial Nova Light" panose="020B0304020202020204" pitchFamily="34" charset="0"/>
              </a:rPr>
              <a:t>Notenmiete 			1 000</a:t>
            </a:r>
          </a:p>
          <a:p>
            <a:r>
              <a:rPr lang="de-DE" sz="1600" dirty="0">
                <a:latin typeface="Arial Nova Light" panose="020B0304020202020204" pitchFamily="34" charset="0"/>
              </a:rPr>
              <a:t>Perkussionsmiete und Tramsport	1 000      	      Reserven/diverse Aufwände		2 000</a:t>
            </a:r>
          </a:p>
          <a:p>
            <a:r>
              <a:rPr lang="de-DE" sz="1600" dirty="0">
                <a:latin typeface="Arial Nova Light" panose="020B0304020202020204" pitchFamily="34" charset="0"/>
              </a:rPr>
              <a:t>Werbung				1 000</a:t>
            </a:r>
          </a:p>
          <a:p>
            <a:r>
              <a:rPr lang="de-DE" sz="1600" dirty="0">
                <a:latin typeface="Arial Nova Light" panose="020B0304020202020204" pitchFamily="34" charset="0"/>
              </a:rPr>
              <a:t>Fixkosten Orchester			1 000</a:t>
            </a:r>
          </a:p>
          <a:p>
            <a:endParaRPr lang="de-DE" sz="1600" dirty="0">
              <a:latin typeface="Arial Nova Light" panose="020B0304020202020204" pitchFamily="34" charset="0"/>
            </a:endParaRPr>
          </a:p>
          <a:p>
            <a:endParaRPr lang="de-DE" sz="1600" dirty="0">
              <a:latin typeface="Arial Nova Light" panose="020B0304020202020204" pitchFamily="34" charset="0"/>
            </a:endParaRPr>
          </a:p>
          <a:p>
            <a:endParaRPr lang="de-DE" sz="1600" dirty="0">
              <a:latin typeface="Arial Nova Light" panose="020B0304020202020204" pitchFamily="34" charset="0"/>
            </a:endParaRPr>
          </a:p>
          <a:p>
            <a:r>
              <a:rPr lang="de-DE" sz="1600" dirty="0">
                <a:latin typeface="Arial Nova Light" panose="020B0304020202020204" pitchFamily="34" charset="0"/>
              </a:rPr>
              <a:t>Total			          </a:t>
            </a:r>
            <a:r>
              <a:rPr lang="de-DE" sz="1600" dirty="0" err="1">
                <a:latin typeface="Arial Nova Light" panose="020B0304020202020204" pitchFamily="34" charset="0"/>
              </a:rPr>
              <a:t>ca</a:t>
            </a:r>
            <a:r>
              <a:rPr lang="de-DE" sz="1600" dirty="0">
                <a:latin typeface="Arial Nova Light" panose="020B0304020202020204" pitchFamily="34" charset="0"/>
              </a:rPr>
              <a:t> 40‘000</a:t>
            </a:r>
            <a:r>
              <a:rPr lang="de-DE" sz="1600" dirty="0"/>
              <a:t>	</a:t>
            </a:r>
            <a:endParaRPr lang="de-DE" sz="1600" b="1" dirty="0"/>
          </a:p>
        </p:txBody>
      </p:sp>
      <p:sp>
        <p:nvSpPr>
          <p:cNvPr id="9" name="Textfeld 8">
            <a:extLst>
              <a:ext uri="{FF2B5EF4-FFF2-40B4-BE49-F238E27FC236}">
                <a16:creationId xmlns:a16="http://schemas.microsoft.com/office/drawing/2014/main" id="{BEE3A819-649F-4840-A49E-B3172B648C09}"/>
              </a:ext>
            </a:extLst>
          </p:cNvPr>
          <p:cNvSpPr txBox="1"/>
          <p:nvPr/>
        </p:nvSpPr>
        <p:spPr>
          <a:xfrm>
            <a:off x="5755021" y="1541523"/>
            <a:ext cx="6090081" cy="1877437"/>
          </a:xfrm>
          <a:prstGeom prst="rect">
            <a:avLst/>
          </a:prstGeom>
          <a:noFill/>
        </p:spPr>
        <p:txBody>
          <a:bodyPr wrap="square" rtlCol="0">
            <a:spAutoFit/>
          </a:bodyPr>
          <a:lstStyle/>
          <a:p>
            <a:r>
              <a:rPr lang="de-DE" sz="1600" b="1" dirty="0">
                <a:latin typeface="Arial Nova Light" panose="020B0304020202020204" pitchFamily="34" charset="0"/>
              </a:rPr>
              <a:t>Ertrag					    CHF</a:t>
            </a:r>
          </a:p>
          <a:p>
            <a:r>
              <a:rPr lang="de-DE" sz="1600" b="1" dirty="0">
                <a:latin typeface="Arial Nova Light" panose="020B0304020202020204" pitchFamily="34" charset="0"/>
              </a:rPr>
              <a:t>					</a:t>
            </a:r>
          </a:p>
          <a:p>
            <a:r>
              <a:rPr lang="de-DE" sz="1600" dirty="0">
                <a:latin typeface="Arial Nova Light" panose="020B0304020202020204" pitchFamily="34" charset="0"/>
              </a:rPr>
              <a:t>Mitgliederbeiträge Orchester   60 x 200	                 12 000		</a:t>
            </a:r>
          </a:p>
          <a:p>
            <a:r>
              <a:rPr lang="de-DE" sz="1600" dirty="0">
                <a:latin typeface="Arial Nova Light" panose="020B0304020202020204" pitchFamily="34" charset="0"/>
              </a:rPr>
              <a:t>Sponsoring:</a:t>
            </a:r>
          </a:p>
          <a:p>
            <a:r>
              <a:rPr lang="de-DE" sz="1600" b="1" dirty="0">
                <a:latin typeface="Arial Nova Light" panose="020B0304020202020204" pitchFamily="34" charset="0"/>
              </a:rPr>
              <a:t>Ziel 					30 000</a:t>
            </a:r>
            <a:r>
              <a:rPr lang="de-CH" dirty="0">
                <a:latin typeface="Arial Nova Light" panose="020B0304020202020204" pitchFamily="34" charset="0"/>
              </a:rPr>
              <a:t>				</a:t>
            </a:r>
            <a:endParaRPr lang="de-CH" dirty="0">
              <a:solidFill>
                <a:srgbClr val="FF0000"/>
              </a:solidFill>
              <a:latin typeface="Arial Nova Light" panose="020B0304020202020204" pitchFamily="34" charset="0"/>
            </a:endParaRPr>
          </a:p>
        </p:txBody>
      </p:sp>
      <p:sp>
        <p:nvSpPr>
          <p:cNvPr id="3" name="Textfeld 2">
            <a:extLst>
              <a:ext uri="{FF2B5EF4-FFF2-40B4-BE49-F238E27FC236}">
                <a16:creationId xmlns:a16="http://schemas.microsoft.com/office/drawing/2014/main" id="{0C195A85-5DEA-E09A-6AB9-59A4D869BD26}"/>
              </a:ext>
            </a:extLst>
          </p:cNvPr>
          <p:cNvSpPr txBox="1"/>
          <p:nvPr/>
        </p:nvSpPr>
        <p:spPr>
          <a:xfrm>
            <a:off x="7187381" y="4054574"/>
            <a:ext cx="5004619" cy="2062103"/>
          </a:xfrm>
          <a:prstGeom prst="rect">
            <a:avLst/>
          </a:prstGeom>
          <a:solidFill>
            <a:schemeClr val="accent2">
              <a:lumMod val="40000"/>
              <a:lumOff val="60000"/>
            </a:schemeClr>
          </a:solidFill>
        </p:spPr>
        <p:txBody>
          <a:bodyPr wrap="square" rtlCol="0">
            <a:spAutoFit/>
          </a:bodyPr>
          <a:lstStyle/>
          <a:p>
            <a:r>
              <a:rPr lang="de-DE" sz="1600" b="1" dirty="0">
                <a:latin typeface="Arial Nova Light" panose="020B0304020202020204" pitchFamily="34" charset="0"/>
              </a:rPr>
              <a:t>Kommentar zum Budget:</a:t>
            </a:r>
          </a:p>
          <a:p>
            <a:r>
              <a:rPr lang="de-DE" sz="1600" dirty="0">
                <a:latin typeface="Arial Nova Light" panose="020B0304020202020204" pitchFamily="34" charset="0"/>
              </a:rPr>
              <a:t>Unser Ziel ist es, mit den Mitglieder- und Sponsoren-beiträgen den gesamten Projektaufwand zu decken. </a:t>
            </a:r>
          </a:p>
          <a:p>
            <a:r>
              <a:rPr lang="de-DE" sz="1600" dirty="0">
                <a:latin typeface="Arial Nova Light" panose="020B0304020202020204" pitchFamily="34" charset="0"/>
              </a:rPr>
              <a:t>So geht der gesamte Erlös aus Ticketverkauf und Gastronomie an den Förderverein für Kinder mit seltenen Krankheiten! Jeder Sponsoringbeitrag erhöht somit 1:1 den Erlös für den Förderverein für Kinder mit seltenen Krankheiten!</a:t>
            </a:r>
            <a:endParaRPr lang="de-CH" sz="1600" dirty="0">
              <a:latin typeface="Arial Nova Light" panose="020B0304020202020204" pitchFamily="34" charset="0"/>
            </a:endParaRPr>
          </a:p>
        </p:txBody>
      </p:sp>
    </p:spTree>
    <p:extLst>
      <p:ext uri="{BB962C8B-B14F-4D97-AF65-F5344CB8AC3E}">
        <p14:creationId xmlns:p14="http://schemas.microsoft.com/office/powerpoint/2010/main" val="3733347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82B6E001-7CE0-C122-198A-0CF880D5C4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4707" b="1"/>
          <a:stretch/>
        </p:blipFill>
        <p:spPr bwMode="auto">
          <a:xfrm>
            <a:off x="0" y="0"/>
            <a:ext cx="12192000" cy="1456233"/>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8732CE64-884F-50F8-3765-41945C84C3D3}"/>
              </a:ext>
            </a:extLst>
          </p:cNvPr>
          <p:cNvSpPr>
            <a:spLocks noGrp="1"/>
          </p:cNvSpPr>
          <p:nvPr>
            <p:ph type="title"/>
          </p:nvPr>
        </p:nvSpPr>
        <p:spPr>
          <a:xfrm>
            <a:off x="582561" y="65691"/>
            <a:ext cx="10515600" cy="1325563"/>
          </a:xfrm>
        </p:spPr>
        <p:txBody>
          <a:bodyPr/>
          <a:lstStyle/>
          <a:p>
            <a:r>
              <a:rPr lang="de-CH" dirty="0">
                <a:solidFill>
                  <a:schemeClr val="bg1"/>
                </a:solidFill>
                <a:latin typeface="Arial Nova Light" panose="020B0304020202020204" pitchFamily="34" charset="0"/>
              </a:rPr>
              <a:t>Bisherige Projekte </a:t>
            </a:r>
          </a:p>
        </p:txBody>
      </p:sp>
      <p:pic>
        <p:nvPicPr>
          <p:cNvPr id="6" name="Grafik 5">
            <a:extLst>
              <a:ext uri="{FF2B5EF4-FFF2-40B4-BE49-F238E27FC236}">
                <a16:creationId xmlns:a16="http://schemas.microsoft.com/office/drawing/2014/main" id="{3CFD30B7-FEAB-C5EF-7EFE-E866B714E6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092" y="1729837"/>
            <a:ext cx="3274141" cy="4669526"/>
          </a:xfrm>
          <a:prstGeom prst="rect">
            <a:avLst/>
          </a:prstGeom>
        </p:spPr>
      </p:pic>
      <p:sp>
        <p:nvSpPr>
          <p:cNvPr id="7" name="Textfeld 6">
            <a:extLst>
              <a:ext uri="{FF2B5EF4-FFF2-40B4-BE49-F238E27FC236}">
                <a16:creationId xmlns:a16="http://schemas.microsoft.com/office/drawing/2014/main" id="{7A0D8C48-46B0-C146-15B8-299D7FC755AD}"/>
              </a:ext>
            </a:extLst>
          </p:cNvPr>
          <p:cNvSpPr txBox="1"/>
          <p:nvPr/>
        </p:nvSpPr>
        <p:spPr>
          <a:xfrm>
            <a:off x="4404852" y="1837676"/>
            <a:ext cx="4385185" cy="4453848"/>
          </a:xfrm>
          <a:prstGeom prst="rect">
            <a:avLst/>
          </a:prstGeom>
          <a:noFill/>
        </p:spPr>
        <p:txBody>
          <a:bodyPr wrap="square" rtlCol="0">
            <a:spAutoFit/>
          </a:bodyPr>
          <a:lstStyle/>
          <a:p>
            <a:pPr>
              <a:lnSpc>
                <a:spcPct val="107000"/>
              </a:lnSpc>
              <a:spcBef>
                <a:spcPts val="1000"/>
              </a:spcBef>
              <a:spcAft>
                <a:spcPts val="800"/>
              </a:spcAft>
            </a:pPr>
            <a:r>
              <a:rPr lang="de-CH" sz="1600" dirty="0">
                <a:solidFill>
                  <a:srgbClr val="4D5156"/>
                </a:solidFill>
                <a:latin typeface="Arial Nova Light" panose="020B0304020202020204" pitchFamily="34" charset="0"/>
              </a:rPr>
              <a:t>Unser letztes Projekt im August 2022 führte uns in das frisch renovierte Konzertcasino Bern. </a:t>
            </a:r>
          </a:p>
          <a:p>
            <a:pPr>
              <a:lnSpc>
                <a:spcPct val="107000"/>
              </a:lnSpc>
              <a:spcBef>
                <a:spcPts val="1000"/>
              </a:spcBef>
              <a:spcAft>
                <a:spcPts val="800"/>
              </a:spcAft>
            </a:pPr>
            <a:r>
              <a:rPr lang="de-CH" sz="1600" dirty="0">
                <a:solidFill>
                  <a:srgbClr val="4D5156"/>
                </a:solidFill>
                <a:latin typeface="Arial Nova Light" panose="020B0304020202020204" pitchFamily="34" charset="0"/>
              </a:rPr>
              <a:t>Unter der Leitung des renommierten Zürcher Dirigenten Johannes </a:t>
            </a:r>
            <a:r>
              <a:rPr lang="de-CH" sz="1600" dirty="0" err="1">
                <a:solidFill>
                  <a:srgbClr val="4D5156"/>
                </a:solidFill>
                <a:latin typeface="Arial Nova Light" panose="020B0304020202020204" pitchFamily="34" charset="0"/>
              </a:rPr>
              <a:t>Schlaefli</a:t>
            </a:r>
            <a:r>
              <a:rPr lang="de-CH" sz="1600" dirty="0">
                <a:solidFill>
                  <a:srgbClr val="4D5156"/>
                </a:solidFill>
                <a:latin typeface="Arial Nova Light" panose="020B0304020202020204" pitchFamily="34" charset="0"/>
              </a:rPr>
              <a:t> brachten wir Tschaikowskys 5. Sinfonie und das Klavierkonzert von Grieg zur Aufführung. Als Solisten am Klavier durften wir den brillanten Teo </a:t>
            </a:r>
            <a:r>
              <a:rPr lang="de-CH" sz="1600" dirty="0" err="1">
                <a:solidFill>
                  <a:srgbClr val="4D5156"/>
                </a:solidFill>
                <a:latin typeface="Arial Nova Light" panose="020B0304020202020204" pitchFamily="34" charset="0"/>
              </a:rPr>
              <a:t>Gheorghiu</a:t>
            </a:r>
            <a:r>
              <a:rPr lang="de-CH" sz="1600" dirty="0">
                <a:solidFill>
                  <a:srgbClr val="4D5156"/>
                </a:solidFill>
                <a:latin typeface="Arial Nova Light" panose="020B0304020202020204" pitchFamily="34" charset="0"/>
              </a:rPr>
              <a:t> begleiten, auch bekannt aus dem Film Vitus, in dem er sich selber spielte.</a:t>
            </a:r>
          </a:p>
          <a:p>
            <a:pPr>
              <a:lnSpc>
                <a:spcPct val="107000"/>
              </a:lnSpc>
              <a:spcBef>
                <a:spcPts val="1000"/>
              </a:spcBef>
              <a:spcAft>
                <a:spcPts val="800"/>
              </a:spcAft>
            </a:pPr>
            <a:r>
              <a:rPr lang="de-CH" sz="1600" dirty="0">
                <a:solidFill>
                  <a:srgbClr val="4D5156"/>
                </a:solidFill>
                <a:latin typeface="Arial Nova Light" panose="020B0304020202020204" pitchFamily="34" charset="0"/>
              </a:rPr>
              <a:t>Die gesamten Einnahmen von 60’000 CHF aus dem Ticketverkauf konnten wir der Stiftung Kinderhospiz </a:t>
            </a:r>
            <a:r>
              <a:rPr lang="de-CH" sz="1600" dirty="0" err="1">
                <a:solidFill>
                  <a:srgbClr val="4D5156"/>
                </a:solidFill>
                <a:latin typeface="Arial Nova Light" panose="020B0304020202020204" pitchFamily="34" charset="0"/>
              </a:rPr>
              <a:t>Allani</a:t>
            </a:r>
            <a:r>
              <a:rPr lang="de-CH" sz="1600" dirty="0">
                <a:solidFill>
                  <a:srgbClr val="4D5156"/>
                </a:solidFill>
                <a:latin typeface="Arial Nova Light" panose="020B0304020202020204" pitchFamily="34" charset="0"/>
              </a:rPr>
              <a:t> überweisen.  </a:t>
            </a:r>
          </a:p>
          <a:p>
            <a:pPr>
              <a:lnSpc>
                <a:spcPct val="107000"/>
              </a:lnSpc>
              <a:spcBef>
                <a:spcPts val="1000"/>
              </a:spcBef>
              <a:spcAft>
                <a:spcPts val="800"/>
              </a:spcAft>
            </a:pPr>
            <a:r>
              <a:rPr lang="de-CH" sz="1600" dirty="0">
                <a:solidFill>
                  <a:srgbClr val="4D5156"/>
                </a:solidFill>
                <a:latin typeface="Arial Nova Light" panose="020B0304020202020204" pitchFamily="34" charset="0"/>
              </a:rPr>
              <a:t>Dieses Hospiz speziell für Kinder ist das erste seiner Art in der ganzen Schweiz!</a:t>
            </a:r>
          </a:p>
        </p:txBody>
      </p:sp>
      <p:pic>
        <p:nvPicPr>
          <p:cNvPr id="1026" name="Picture 2" descr="allani - Kinderhospiz Bern, Mitglied des Dachverband Hospize Schweiz.  Detailangaben zum spezialisierten, stationären Palliative Care-Angebot. |  ...">
            <a:extLst>
              <a:ext uri="{FF2B5EF4-FFF2-40B4-BE49-F238E27FC236}">
                <a16:creationId xmlns:a16="http://schemas.microsoft.com/office/drawing/2014/main" id="{C45BA7F7-4FA0-11DB-F86E-5618605E81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24334" y="2176622"/>
            <a:ext cx="2720694" cy="4016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2097373"/>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1178</Words>
  <Application>Microsoft Macintosh PowerPoint</Application>
  <PresentationFormat>Breitbild</PresentationFormat>
  <Paragraphs>99</Paragraphs>
  <Slides>11</Slides>
  <Notes>2</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11</vt:i4>
      </vt:variant>
    </vt:vector>
  </HeadingPairs>
  <TitlesOfParts>
    <vt:vector size="16" baseType="lpstr">
      <vt:lpstr>Arial</vt:lpstr>
      <vt:lpstr>Arial Nova Light</vt:lpstr>
      <vt:lpstr>Calibri</vt:lpstr>
      <vt:lpstr>Calibri Light</vt:lpstr>
      <vt:lpstr>Office</vt:lpstr>
      <vt:lpstr>PowerPoint-Präsentation</vt:lpstr>
      <vt:lpstr>PowerPoint-Präsentation</vt:lpstr>
      <vt:lpstr>PowerPoint-Präsentation</vt:lpstr>
      <vt:lpstr>Warum Kinder mit seltenen Krankheiten Unterstützung brauchen </vt:lpstr>
      <vt:lpstr>PowerPoint-Präsentation</vt:lpstr>
      <vt:lpstr>PowerPoint-Präsentation</vt:lpstr>
      <vt:lpstr>Förderverein für Kinder mit seltenen Krankheiten</vt:lpstr>
      <vt:lpstr>Budget</vt:lpstr>
      <vt:lpstr>Bisherige Projekte </vt:lpstr>
      <vt:lpstr>Bisherige Projekte</vt:lpstr>
      <vt:lpstr>Kontakt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Matthias Zuercher</dc:creator>
  <cp:lastModifiedBy>Ebru Gürbüz</cp:lastModifiedBy>
  <cp:revision>26</cp:revision>
  <dcterms:created xsi:type="dcterms:W3CDTF">2022-12-18T12:09:07Z</dcterms:created>
  <dcterms:modified xsi:type="dcterms:W3CDTF">2023-03-16T10:44:58Z</dcterms:modified>
</cp:coreProperties>
</file>